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65"/>
  </p:notesMasterIdLst>
  <p:sldIdLst>
    <p:sldId id="256" r:id="rId5"/>
    <p:sldId id="278" r:id="rId6"/>
    <p:sldId id="257" r:id="rId7"/>
    <p:sldId id="258" r:id="rId8"/>
    <p:sldId id="259" r:id="rId9"/>
    <p:sldId id="266" r:id="rId10"/>
    <p:sldId id="260" r:id="rId11"/>
    <p:sldId id="267" r:id="rId12"/>
    <p:sldId id="261" r:id="rId13"/>
    <p:sldId id="268" r:id="rId14"/>
    <p:sldId id="276" r:id="rId15"/>
    <p:sldId id="275" r:id="rId16"/>
    <p:sldId id="262" r:id="rId17"/>
    <p:sldId id="269" r:id="rId18"/>
    <p:sldId id="263" r:id="rId19"/>
    <p:sldId id="264" r:id="rId20"/>
    <p:sldId id="270" r:id="rId21"/>
    <p:sldId id="265" r:id="rId22"/>
    <p:sldId id="277" r:id="rId23"/>
    <p:sldId id="272" r:id="rId24"/>
    <p:sldId id="273" r:id="rId25"/>
    <p:sldId id="423" r:id="rId26"/>
    <p:sldId id="426" r:id="rId27"/>
    <p:sldId id="469" r:id="rId28"/>
    <p:sldId id="427" r:id="rId29"/>
    <p:sldId id="428" r:id="rId30"/>
    <p:sldId id="429" r:id="rId31"/>
    <p:sldId id="468" r:id="rId32"/>
    <p:sldId id="430" r:id="rId33"/>
    <p:sldId id="431" r:id="rId34"/>
    <p:sldId id="439" r:id="rId35"/>
    <p:sldId id="453" r:id="rId36"/>
    <p:sldId id="432" r:id="rId37"/>
    <p:sldId id="433" r:id="rId38"/>
    <p:sldId id="434" r:id="rId39"/>
    <p:sldId id="435" r:id="rId40"/>
    <p:sldId id="436" r:id="rId41"/>
    <p:sldId id="437" r:id="rId42"/>
    <p:sldId id="466" r:id="rId43"/>
    <p:sldId id="460" r:id="rId44"/>
    <p:sldId id="454" r:id="rId45"/>
    <p:sldId id="455" r:id="rId46"/>
    <p:sldId id="456" r:id="rId47"/>
    <p:sldId id="457" r:id="rId48"/>
    <p:sldId id="458" r:id="rId49"/>
    <p:sldId id="459" r:id="rId50"/>
    <p:sldId id="438" r:id="rId51"/>
    <p:sldId id="440" r:id="rId52"/>
    <p:sldId id="464" r:id="rId53"/>
    <p:sldId id="446" r:id="rId54"/>
    <p:sldId id="449" r:id="rId55"/>
    <p:sldId id="467" r:id="rId56"/>
    <p:sldId id="451" r:id="rId57"/>
    <p:sldId id="450" r:id="rId58"/>
    <p:sldId id="465" r:id="rId59"/>
    <p:sldId id="470" r:id="rId60"/>
    <p:sldId id="471" r:id="rId61"/>
    <p:sldId id="462" r:id="rId62"/>
    <p:sldId id="279" r:id="rId63"/>
    <p:sldId id="37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482C5-4F5E-490D-BAA1-4752091F9C7B}" v="343" dt="2018-10-08T05:50:55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51" y="4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67A482C5-4F5E-490D-BAA1-4752091F9C7B}"/>
    <pc:docChg chg="undo custSel addSld delSld modSld modMainMaster">
      <pc:chgData name="Xin Zou" userId="260b9726081dae15" providerId="LiveId" clId="{67A482C5-4F5E-490D-BAA1-4752091F9C7B}" dt="2018-10-08T05:50:55.710" v="1710" actId="27636"/>
      <pc:docMkLst>
        <pc:docMk/>
      </pc:docMkLst>
      <pc:sldChg chg="modSp">
        <pc:chgData name="Xin Zou" userId="260b9726081dae15" providerId="LiveId" clId="{67A482C5-4F5E-490D-BAA1-4752091F9C7B}" dt="2018-10-08T05:50:55.710" v="1710" actId="27636"/>
        <pc:sldMkLst>
          <pc:docMk/>
          <pc:sldMk cId="0" sldId="256"/>
        </pc:sldMkLst>
        <pc:spChg chg="mod">
          <ac:chgData name="Xin Zou" userId="260b9726081dae15" providerId="LiveId" clId="{67A482C5-4F5E-490D-BAA1-4752091F9C7B}" dt="2018-10-06T02:08:58.453" v="57" actId="6549"/>
          <ac:spMkLst>
            <pc:docMk/>
            <pc:sldMk cId="0" sldId="256"/>
            <ac:spMk id="2" creationId="{00000000-0000-0000-0000-000000000000}"/>
          </ac:spMkLst>
        </pc:spChg>
        <pc:spChg chg="mod">
          <ac:chgData name="Xin Zou" userId="260b9726081dae15" providerId="LiveId" clId="{67A482C5-4F5E-490D-BAA1-4752091F9C7B}" dt="2018-10-08T05:50:55.710" v="1710" actId="27636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318" v="344" actId="27636"/>
        <pc:sldMkLst>
          <pc:docMk/>
          <pc:sldMk cId="0" sldId="257"/>
        </pc:sldMkLst>
        <pc:spChg chg="mod">
          <ac:chgData name="Xin Zou" userId="260b9726081dae15" providerId="LiveId" clId="{67A482C5-4F5E-490D-BAA1-4752091F9C7B}" dt="2018-10-06T02:34:16.318" v="344" actId="27636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370" v="345" actId="27636"/>
        <pc:sldMkLst>
          <pc:docMk/>
          <pc:sldMk cId="0" sldId="258"/>
        </pc:sldMkLst>
        <pc:spChg chg="mod">
          <ac:chgData name="Xin Zou" userId="260b9726081dae15" providerId="LiveId" clId="{67A482C5-4F5E-490D-BAA1-4752091F9C7B}" dt="2018-10-06T02:34:16.370" v="345" actId="27636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444" v="346" actId="27636"/>
        <pc:sldMkLst>
          <pc:docMk/>
          <pc:sldMk cId="0" sldId="260"/>
        </pc:sldMkLst>
        <pc:spChg chg="mod">
          <ac:chgData name="Xin Zou" userId="260b9726081dae15" providerId="LiveId" clId="{67A482C5-4F5E-490D-BAA1-4752091F9C7B}" dt="2018-10-06T02:34:16.444" v="346" actId="27636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501" v="347" actId="27636"/>
        <pc:sldMkLst>
          <pc:docMk/>
          <pc:sldMk cId="0" sldId="262"/>
        </pc:sldMkLst>
        <pc:spChg chg="mod">
          <ac:chgData name="Xin Zou" userId="260b9726081dae15" providerId="LiveId" clId="{67A482C5-4F5E-490D-BAA1-4752091F9C7B}" dt="2018-10-06T02:34:16.501" v="347" actId="27636"/>
          <ac:spMkLst>
            <pc:docMk/>
            <pc:sldMk cId="0" sldId="262"/>
            <ac:spMk id="2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563" v="348" actId="27636"/>
        <pc:sldMkLst>
          <pc:docMk/>
          <pc:sldMk cId="0" sldId="265"/>
        </pc:sldMkLst>
        <pc:spChg chg="mod">
          <ac:chgData name="Xin Zou" userId="260b9726081dae15" providerId="LiveId" clId="{67A482C5-4F5E-490D-BAA1-4752091F9C7B}" dt="2018-10-06T02:34:16.563" v="348" actId="27636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8T05:50:45.893" v="1703" actId="27636"/>
        <pc:sldMkLst>
          <pc:docMk/>
          <pc:sldMk cId="0" sldId="266"/>
        </pc:sldMkLst>
        <pc:spChg chg="mod">
          <ac:chgData name="Xin Zou" userId="260b9726081dae15" providerId="LiveId" clId="{67A482C5-4F5E-490D-BAA1-4752091F9C7B}" dt="2018-10-08T05:50:45.893" v="1703" actId="27636"/>
          <ac:spMkLst>
            <pc:docMk/>
            <pc:sldMk cId="0" sldId="266"/>
            <ac:spMk id="3" creationId="{00000000-0000-0000-0000-000000000000}"/>
          </ac:spMkLst>
        </pc:spChg>
      </pc:sldChg>
      <pc:sldChg chg="addSp modSp">
        <pc:chgData name="Xin Zou" userId="260b9726081dae15" providerId="LiveId" clId="{67A482C5-4F5E-490D-BAA1-4752091F9C7B}" dt="2018-10-06T05:32:58.382" v="1539" actId="1076"/>
        <pc:sldMkLst>
          <pc:docMk/>
          <pc:sldMk cId="0" sldId="267"/>
        </pc:sldMkLst>
        <pc:spChg chg="mod">
          <ac:chgData name="Xin Zou" userId="260b9726081dae15" providerId="LiveId" clId="{67A482C5-4F5E-490D-BAA1-4752091F9C7B}" dt="2018-10-06T05:32:53.394" v="1537" actId="14100"/>
          <ac:spMkLst>
            <pc:docMk/>
            <pc:sldMk cId="0" sldId="267"/>
            <ac:spMk id="3" creationId="{00000000-0000-0000-0000-000000000000}"/>
          </ac:spMkLst>
        </pc:spChg>
        <pc:picChg chg="add mod">
          <ac:chgData name="Xin Zou" userId="260b9726081dae15" providerId="LiveId" clId="{67A482C5-4F5E-490D-BAA1-4752091F9C7B}" dt="2018-10-06T05:32:58.382" v="1539" actId="1076"/>
          <ac:picMkLst>
            <pc:docMk/>
            <pc:sldMk cId="0" sldId="267"/>
            <ac:picMk id="1026" creationId="{0641A8D5-9935-434D-A99E-EE96240C869C}"/>
          </ac:picMkLst>
        </pc:picChg>
      </pc:sldChg>
      <pc:sldChg chg="modSp">
        <pc:chgData name="Xin Zou" userId="260b9726081dae15" providerId="LiveId" clId="{67A482C5-4F5E-490D-BAA1-4752091F9C7B}" dt="2018-10-06T02:34:14.610" v="335"/>
        <pc:sldMkLst>
          <pc:docMk/>
          <pc:sldMk cId="0" sldId="268"/>
        </pc:sldMkLst>
        <pc:graphicFrameChg chg="mod">
          <ac:chgData name="Xin Zou" userId="260b9726081dae15" providerId="LiveId" clId="{67A482C5-4F5E-490D-BAA1-4752091F9C7B}" dt="2018-10-06T02:34:14.610" v="335"/>
          <ac:graphicFrameMkLst>
            <pc:docMk/>
            <pc:sldMk cId="0" sldId="268"/>
            <ac:graphicFrameMk id="4" creationId="{00000000-0000-0000-0000-000000000000}"/>
          </ac:graphicFrameMkLst>
        </pc:graphicFrameChg>
      </pc:sldChg>
      <pc:sldChg chg="modSp">
        <pc:chgData name="Xin Zou" userId="260b9726081dae15" providerId="LiveId" clId="{67A482C5-4F5E-490D-BAA1-4752091F9C7B}" dt="2018-10-06T02:34:11.396" v="334" actId="16037"/>
        <pc:sldMkLst>
          <pc:docMk/>
          <pc:sldMk cId="0" sldId="273"/>
        </pc:sldMkLst>
        <pc:spChg chg="mod">
          <ac:chgData name="Xin Zou" userId="260b9726081dae15" providerId="LiveId" clId="{67A482C5-4F5E-490D-BAA1-4752091F9C7B}" dt="2018-10-06T02:32:27.847" v="99"/>
          <ac:spMkLst>
            <pc:docMk/>
            <pc:sldMk cId="0" sldId="273"/>
            <ac:spMk id="2" creationId="{00000000-0000-0000-0000-000000000000}"/>
          </ac:spMkLst>
        </pc:spChg>
        <pc:spChg chg="mod">
          <ac:chgData name="Xin Zou" userId="260b9726081dae15" providerId="LiveId" clId="{67A482C5-4F5E-490D-BAA1-4752091F9C7B}" dt="2018-10-06T02:34:11.396" v="334" actId="16037"/>
          <ac:spMkLst>
            <pc:docMk/>
            <pc:sldMk cId="0" sldId="273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8T05:50:45.980" v="1704" actId="27636"/>
        <pc:sldMkLst>
          <pc:docMk/>
          <pc:sldMk cId="4235529083" sldId="277"/>
        </pc:sldMkLst>
        <pc:spChg chg="mod">
          <ac:chgData name="Xin Zou" userId="260b9726081dae15" providerId="LiveId" clId="{67A482C5-4F5E-490D-BAA1-4752091F9C7B}" dt="2018-10-08T05:50:45.980" v="1704" actId="27636"/>
          <ac:spMkLst>
            <pc:docMk/>
            <pc:sldMk cId="4235529083" sldId="277"/>
            <ac:spMk id="3" creationId="{00000000-0000-0000-0000-000000000000}"/>
          </ac:spMkLst>
        </pc:spChg>
      </pc:sldChg>
      <pc:sldChg chg="modSp">
        <pc:chgData name="Xin Zou" userId="260b9726081dae15" providerId="LiveId" clId="{67A482C5-4F5E-490D-BAA1-4752091F9C7B}" dt="2018-10-06T02:34:16.226" v="343" actId="27636"/>
        <pc:sldMkLst>
          <pc:docMk/>
          <pc:sldMk cId="1769072720" sldId="278"/>
        </pc:sldMkLst>
        <pc:spChg chg="mod">
          <ac:chgData name="Xin Zou" userId="260b9726081dae15" providerId="LiveId" clId="{67A482C5-4F5E-490D-BAA1-4752091F9C7B}" dt="2018-10-06T02:34:16.226" v="343" actId="27636"/>
          <ac:spMkLst>
            <pc:docMk/>
            <pc:sldMk cId="1769072720" sldId="278"/>
            <ac:spMk id="3" creationId="{00000000-0000-0000-0000-000000000000}"/>
          </ac:spMkLst>
        </pc:spChg>
      </pc:sldChg>
      <pc:sldChg chg="add">
        <pc:chgData name="Xin Zou" userId="260b9726081dae15" providerId="LiveId" clId="{67A482C5-4F5E-490D-BAA1-4752091F9C7B}" dt="2018-10-08T05:50:41.640" v="1701"/>
        <pc:sldMkLst>
          <pc:docMk/>
          <pc:sldMk cId="161325156" sldId="374"/>
        </pc:sldMkLst>
      </pc:sldChg>
      <pc:sldChg chg="addSp modSp add">
        <pc:chgData name="Xin Zou" userId="260b9726081dae15" providerId="LiveId" clId="{67A482C5-4F5E-490D-BAA1-4752091F9C7B}" dt="2018-10-06T03:17:30.303" v="800" actId="14100"/>
        <pc:sldMkLst>
          <pc:docMk/>
          <pc:sldMk cId="2796478100" sldId="423"/>
        </pc:sldMkLst>
        <pc:spChg chg="mod">
          <ac:chgData name="Xin Zou" userId="260b9726081dae15" providerId="LiveId" clId="{67A482C5-4F5E-490D-BAA1-4752091F9C7B}" dt="2018-10-06T03:17:30.303" v="800" actId="14100"/>
          <ac:spMkLst>
            <pc:docMk/>
            <pc:sldMk cId="2796478100" sldId="423"/>
            <ac:spMk id="3" creationId="{00000000-0000-0000-0000-000000000000}"/>
          </ac:spMkLst>
        </pc:spChg>
        <pc:picChg chg="add mod">
          <ac:chgData name="Xin Zou" userId="260b9726081dae15" providerId="LiveId" clId="{67A482C5-4F5E-490D-BAA1-4752091F9C7B}" dt="2018-10-06T03:17:20.682" v="799" actId="1076"/>
          <ac:picMkLst>
            <pc:docMk/>
            <pc:sldMk cId="2796478100" sldId="423"/>
            <ac:picMk id="4" creationId="{73EB0D2E-4D89-40C7-B3E2-2003DAF8B058}"/>
          </ac:picMkLst>
        </pc:picChg>
      </pc:sldChg>
      <pc:sldChg chg="addSp modSp add">
        <pc:chgData name="Xin Zou" userId="260b9726081dae15" providerId="LiveId" clId="{67A482C5-4F5E-490D-BAA1-4752091F9C7B}" dt="2018-10-06T03:36:05.486" v="807" actId="1076"/>
        <pc:sldMkLst>
          <pc:docMk/>
          <pc:sldMk cId="2019697370" sldId="426"/>
        </pc:sldMkLst>
        <pc:spChg chg="mod">
          <ac:chgData name="Xin Zou" userId="260b9726081dae15" providerId="LiveId" clId="{67A482C5-4F5E-490D-BAA1-4752091F9C7B}" dt="2018-10-06T03:23:12.770" v="801" actId="1076"/>
          <ac:spMkLst>
            <pc:docMk/>
            <pc:sldMk cId="2019697370" sldId="426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3:35:56.340" v="802" actId="1076"/>
          <ac:picMkLst>
            <pc:docMk/>
            <pc:sldMk cId="2019697370" sldId="426"/>
            <ac:picMk id="4" creationId="{00000000-0000-0000-0000-000000000000}"/>
          </ac:picMkLst>
        </pc:picChg>
        <pc:picChg chg="add mod">
          <ac:chgData name="Xin Zou" userId="260b9726081dae15" providerId="LiveId" clId="{67A482C5-4F5E-490D-BAA1-4752091F9C7B}" dt="2018-10-06T03:36:05.486" v="807" actId="1076"/>
          <ac:picMkLst>
            <pc:docMk/>
            <pc:sldMk cId="2019697370" sldId="426"/>
            <ac:picMk id="6" creationId="{A0C4E103-397D-409A-9588-04118BBEA902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552249528" sldId="427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552249528" sldId="427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552249528" sldId="427"/>
            <ac:picMk id="102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477946675" sldId="428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477946675" sldId="428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3477946675" sldId="428"/>
            <ac:picMk id="2054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3477946675" sldId="428"/>
            <ac:picMk id="205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287861867" sldId="429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287861867" sldId="429"/>
            <ac:picMk id="6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287861867" sldId="429"/>
            <ac:picMk id="7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941889628" sldId="430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941889628" sldId="430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789713079" sldId="431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789713079" sldId="431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809644115" sldId="432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809644115" sldId="432"/>
            <ac:picMk id="5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680819756" sldId="433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1680819756" sldId="433"/>
            <ac:spMk id="4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469911232" sldId="434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469911232" sldId="434"/>
            <ac:spMk id="5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469911232" sldId="434"/>
            <ac:picMk id="7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525926688" sldId="435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3525926688" sldId="435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563389208" sldId="436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563389208" sldId="436"/>
            <ac:spMk id="4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575035007" sldId="437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575035007" sldId="437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4275331447" sldId="438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4275331447" sldId="438"/>
            <ac:spMk id="6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60374763" sldId="439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60374763" sldId="439"/>
            <ac:spMk id="3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60374763" sldId="439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987673014" sldId="440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987673014" sldId="440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054837172" sldId="446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054837172" sldId="446"/>
            <ac:spMk id="7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2054837172" sldId="446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821500944" sldId="449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1821500944" sldId="449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172634499" sldId="450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1172634499" sldId="450"/>
            <ac:spMk id="5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888132755" sldId="451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888132755" sldId="451"/>
            <ac:spMk id="5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2888132755" sldId="451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14442792" sldId="453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14442792" sldId="453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464415410" sldId="454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464415410" sldId="454"/>
            <ac:picMk id="4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464415410" sldId="454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8T05:50:46.017" v="1705" actId="27636"/>
        <pc:sldMkLst>
          <pc:docMk/>
          <pc:sldMk cId="1490381782" sldId="455"/>
        </pc:sldMkLst>
        <pc:spChg chg="mod">
          <ac:chgData name="Xin Zou" userId="260b9726081dae15" providerId="LiveId" clId="{67A482C5-4F5E-490D-BAA1-4752091F9C7B}" dt="2018-10-08T05:50:46.017" v="1705" actId="27636"/>
          <ac:spMkLst>
            <pc:docMk/>
            <pc:sldMk cId="1490381782" sldId="455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8T05:50:46.044" v="1706" actId="27636"/>
        <pc:sldMkLst>
          <pc:docMk/>
          <pc:sldMk cId="4286665497" sldId="456"/>
        </pc:sldMkLst>
        <pc:spChg chg="mod">
          <ac:chgData name="Xin Zou" userId="260b9726081dae15" providerId="LiveId" clId="{67A482C5-4F5E-490D-BAA1-4752091F9C7B}" dt="2018-10-08T05:50:46.044" v="1706" actId="27636"/>
          <ac:spMkLst>
            <pc:docMk/>
            <pc:sldMk cId="4286665497" sldId="456"/>
            <ac:spMk id="3" creationId="{00000000-0000-0000-0000-000000000000}"/>
          </ac:spMkLst>
        </pc:spChg>
      </pc:sldChg>
      <pc:sldChg chg="modSp add modAnim">
        <pc:chgData name="Xin Zou" userId="260b9726081dae15" providerId="LiveId" clId="{67A482C5-4F5E-490D-BAA1-4752091F9C7B}" dt="2018-10-06T02:34:14.610" v="335"/>
        <pc:sldMkLst>
          <pc:docMk/>
          <pc:sldMk cId="2525254714" sldId="457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2525254714" sldId="457"/>
            <ac:spMk id="6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2525254714" sldId="457"/>
            <ac:picMk id="29698" creationId="{00000000-0000-0000-0000-000000000000}"/>
          </ac:picMkLst>
        </pc:picChg>
      </pc:sldChg>
      <pc:sldChg chg="modSp add modAnim">
        <pc:chgData name="Xin Zou" userId="260b9726081dae15" providerId="LiveId" clId="{67A482C5-4F5E-490D-BAA1-4752091F9C7B}" dt="2018-10-06T02:34:15.737" v="338" actId="27636"/>
        <pc:sldMkLst>
          <pc:docMk/>
          <pc:sldMk cId="2774200026" sldId="458"/>
        </pc:sldMkLst>
        <pc:spChg chg="mod">
          <ac:chgData name="Xin Zou" userId="260b9726081dae15" providerId="LiveId" clId="{67A482C5-4F5E-490D-BAA1-4752091F9C7B}" dt="2018-10-06T02:34:15.737" v="338" actId="27636"/>
          <ac:spMkLst>
            <pc:docMk/>
            <pc:sldMk cId="2774200026" sldId="458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8T05:50:46.071" v="1707" actId="27636"/>
        <pc:sldMkLst>
          <pc:docMk/>
          <pc:sldMk cId="2458237701" sldId="459"/>
        </pc:sldMkLst>
        <pc:spChg chg="mod">
          <ac:chgData name="Xin Zou" userId="260b9726081dae15" providerId="LiveId" clId="{67A482C5-4F5E-490D-BAA1-4752091F9C7B}" dt="2018-10-08T05:50:46.071" v="1707" actId="27636"/>
          <ac:spMkLst>
            <pc:docMk/>
            <pc:sldMk cId="2458237701" sldId="459"/>
            <ac:spMk id="2" creationId="{00000000-0000-0000-0000-000000000000}"/>
          </ac:spMkLst>
        </pc:spChg>
        <pc:graphicFrameChg chg="mod">
          <ac:chgData name="Xin Zou" userId="260b9726081dae15" providerId="LiveId" clId="{67A482C5-4F5E-490D-BAA1-4752091F9C7B}" dt="2018-10-06T02:34:14.610" v="335"/>
          <ac:graphicFrameMkLst>
            <pc:docMk/>
            <pc:sldMk cId="2458237701" sldId="459"/>
            <ac:graphicFrameMk id="4" creationId="{00000000-0000-0000-0000-000000000000}"/>
          </ac:graphicFrameMkLst>
        </pc:graphicFrame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2823276879" sldId="460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2823276879" sldId="460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1169190108" sldId="462"/>
        </pc:sldMkLst>
        <pc:picChg chg="mod">
          <ac:chgData name="Xin Zou" userId="260b9726081dae15" providerId="LiveId" clId="{67A482C5-4F5E-490D-BAA1-4752091F9C7B}" dt="2018-10-06T02:34:14.610" v="335"/>
          <ac:picMkLst>
            <pc:docMk/>
            <pc:sldMk cId="1169190108" sldId="462"/>
            <ac:picMk id="4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169190108" sldId="462"/>
            <ac:picMk id="5" creationId="{00000000-0000-0000-0000-000000000000}"/>
          </ac:picMkLst>
        </pc:picChg>
        <pc:picChg chg="mod">
          <ac:chgData name="Xin Zou" userId="260b9726081dae15" providerId="LiveId" clId="{67A482C5-4F5E-490D-BAA1-4752091F9C7B}" dt="2018-10-06T02:34:14.610" v="335"/>
          <ac:picMkLst>
            <pc:docMk/>
            <pc:sldMk cId="1169190108" sldId="462"/>
            <ac:picMk id="6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2:34:15.937" v="340" actId="27636"/>
        <pc:sldMkLst>
          <pc:docMk/>
          <pc:sldMk cId="3634415776" sldId="464"/>
        </pc:sldMkLst>
        <pc:spChg chg="mod">
          <ac:chgData name="Xin Zou" userId="260b9726081dae15" providerId="LiveId" clId="{67A482C5-4F5E-490D-BAA1-4752091F9C7B}" dt="2018-10-06T02:34:15.937" v="340" actId="27636"/>
          <ac:spMkLst>
            <pc:docMk/>
            <pc:sldMk cId="3634415776" sldId="464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8T05:50:46.111" v="1708" actId="27636"/>
        <pc:sldMkLst>
          <pc:docMk/>
          <pc:sldMk cId="1630741596" sldId="465"/>
        </pc:sldMkLst>
        <pc:spChg chg="mod">
          <ac:chgData name="Xin Zou" userId="260b9726081dae15" providerId="LiveId" clId="{67A482C5-4F5E-490D-BAA1-4752091F9C7B}" dt="2018-10-08T05:50:46.111" v="1708" actId="27636"/>
          <ac:spMkLst>
            <pc:docMk/>
            <pc:sldMk cId="1630741596" sldId="465"/>
            <ac:spMk id="3" creationId="{00000000-0000-0000-0000-000000000000}"/>
          </ac:spMkLst>
        </pc:spChg>
      </pc:sldChg>
      <pc:sldChg chg="modSp add">
        <pc:chgData name="Xin Zou" userId="260b9726081dae15" providerId="LiveId" clId="{67A482C5-4F5E-490D-BAA1-4752091F9C7B}" dt="2018-10-06T02:34:14.610" v="335"/>
        <pc:sldMkLst>
          <pc:docMk/>
          <pc:sldMk cId="3243367731" sldId="466"/>
        </pc:sldMkLst>
        <pc:spChg chg="mod">
          <ac:chgData name="Xin Zou" userId="260b9726081dae15" providerId="LiveId" clId="{67A482C5-4F5E-490D-BAA1-4752091F9C7B}" dt="2018-10-06T02:34:14.610" v="335"/>
          <ac:spMkLst>
            <pc:docMk/>
            <pc:sldMk cId="3243367731" sldId="466"/>
            <ac:spMk id="5" creationId="{00000000-0000-0000-0000-000000000000}"/>
          </ac:spMkLst>
        </pc:spChg>
        <pc:picChg chg="mod">
          <ac:chgData name="Xin Zou" userId="260b9726081dae15" providerId="LiveId" clId="{67A482C5-4F5E-490D-BAA1-4752091F9C7B}" dt="2018-10-06T02:34:14.610" v="335"/>
          <ac:picMkLst>
            <pc:docMk/>
            <pc:sldMk cId="3243367731" sldId="466"/>
            <ac:picMk id="4" creationId="{00000000-0000-0000-0000-000000000000}"/>
          </ac:picMkLst>
        </pc:picChg>
      </pc:sldChg>
      <pc:sldChg chg="modSp add">
        <pc:chgData name="Xin Zou" userId="260b9726081dae15" providerId="LiveId" clId="{67A482C5-4F5E-490D-BAA1-4752091F9C7B}" dt="2018-10-06T03:42:52.474" v="1387" actId="27636"/>
        <pc:sldMkLst>
          <pc:docMk/>
          <pc:sldMk cId="3974878632" sldId="467"/>
        </pc:sldMkLst>
        <pc:spChg chg="mod">
          <ac:chgData name="Xin Zou" userId="260b9726081dae15" providerId="LiveId" clId="{67A482C5-4F5E-490D-BAA1-4752091F9C7B}" dt="2018-10-06T03:42:52.474" v="1387" actId="27636"/>
          <ac:spMkLst>
            <pc:docMk/>
            <pc:sldMk cId="3974878632" sldId="467"/>
            <ac:spMk id="3" creationId="{DB09429C-82AB-4757-BF73-66522D6978A6}"/>
          </ac:spMkLst>
        </pc:spChg>
      </pc:sldChg>
      <pc:sldChg chg="addSp modSp add">
        <pc:chgData name="Xin Zou" userId="260b9726081dae15" providerId="LiveId" clId="{67A482C5-4F5E-490D-BAA1-4752091F9C7B}" dt="2018-10-06T03:41:34.413" v="1384" actId="1076"/>
        <pc:sldMkLst>
          <pc:docMk/>
          <pc:sldMk cId="703072158" sldId="468"/>
        </pc:sldMkLst>
        <pc:picChg chg="mod">
          <ac:chgData name="Xin Zou" userId="260b9726081dae15" providerId="LiveId" clId="{67A482C5-4F5E-490D-BAA1-4752091F9C7B}" dt="2018-10-06T03:41:27.643" v="1382" actId="1076"/>
          <ac:picMkLst>
            <pc:docMk/>
            <pc:sldMk cId="703072158" sldId="468"/>
            <ac:picMk id="4" creationId="{1C68376D-4AE7-484C-8423-9DDAA5418DDE}"/>
          </ac:picMkLst>
        </pc:picChg>
        <pc:picChg chg="add mod">
          <ac:chgData name="Xin Zou" userId="260b9726081dae15" providerId="LiveId" clId="{67A482C5-4F5E-490D-BAA1-4752091F9C7B}" dt="2018-10-06T03:41:34.413" v="1384" actId="1076"/>
          <ac:picMkLst>
            <pc:docMk/>
            <pc:sldMk cId="703072158" sldId="468"/>
            <ac:picMk id="1026" creationId="{AF37E4DC-9181-401D-BD41-D8F1A472CC38}"/>
          </ac:picMkLst>
        </pc:picChg>
      </pc:sldChg>
      <pc:sldChg chg="modSp add">
        <pc:chgData name="Xin Zou" userId="260b9726081dae15" providerId="LiveId" clId="{67A482C5-4F5E-490D-BAA1-4752091F9C7B}" dt="2018-10-06T03:40:20.835" v="1379"/>
        <pc:sldMkLst>
          <pc:docMk/>
          <pc:sldMk cId="2482495615" sldId="469"/>
        </pc:sldMkLst>
        <pc:spChg chg="mod">
          <ac:chgData name="Xin Zou" userId="260b9726081dae15" providerId="LiveId" clId="{67A482C5-4F5E-490D-BAA1-4752091F9C7B}" dt="2018-10-06T03:36:44.611" v="896"/>
          <ac:spMkLst>
            <pc:docMk/>
            <pc:sldMk cId="2482495615" sldId="469"/>
            <ac:spMk id="2" creationId="{CCDFFA05-BD41-4F68-A5AE-744AE8EF903D}"/>
          </ac:spMkLst>
        </pc:spChg>
        <pc:spChg chg="mod">
          <ac:chgData name="Xin Zou" userId="260b9726081dae15" providerId="LiveId" clId="{67A482C5-4F5E-490D-BAA1-4752091F9C7B}" dt="2018-10-06T03:40:20.835" v="1379"/>
          <ac:spMkLst>
            <pc:docMk/>
            <pc:sldMk cId="2482495615" sldId="469"/>
            <ac:spMk id="3" creationId="{3F5367DA-339A-4C65-A96F-FB2EED3E397D}"/>
          </ac:spMkLst>
        </pc:spChg>
      </pc:sldChg>
      <pc:sldChg chg="addSp delSp modSp add modNotesTx">
        <pc:chgData name="Xin Zou" userId="260b9726081dae15" providerId="LiveId" clId="{67A482C5-4F5E-490D-BAA1-4752091F9C7B}" dt="2018-10-06T05:42:13.860" v="1642" actId="14100"/>
        <pc:sldMkLst>
          <pc:docMk/>
          <pc:sldMk cId="2503315411" sldId="470"/>
        </pc:sldMkLst>
        <pc:spChg chg="mod">
          <ac:chgData name="Xin Zou" userId="260b9726081dae15" providerId="LiveId" clId="{67A482C5-4F5E-490D-BAA1-4752091F9C7B}" dt="2018-10-06T05:35:12.913" v="1558"/>
          <ac:spMkLst>
            <pc:docMk/>
            <pc:sldMk cId="2503315411" sldId="470"/>
            <ac:spMk id="2" creationId="{009FC432-0C11-4CC0-B621-BC1EDFB42A3B}"/>
          </ac:spMkLst>
        </pc:spChg>
        <pc:spChg chg="mod">
          <ac:chgData name="Xin Zou" userId="260b9726081dae15" providerId="LiveId" clId="{67A482C5-4F5E-490D-BAA1-4752091F9C7B}" dt="2018-10-06T05:35:51.604" v="1626" actId="20577"/>
          <ac:spMkLst>
            <pc:docMk/>
            <pc:sldMk cId="2503315411" sldId="470"/>
            <ac:spMk id="3" creationId="{BA81903D-0D5D-4EDB-8552-D42E178068B9}"/>
          </ac:spMkLst>
        </pc:spChg>
        <pc:picChg chg="add del mod">
          <ac:chgData name="Xin Zou" userId="260b9726081dae15" providerId="LiveId" clId="{67A482C5-4F5E-490D-BAA1-4752091F9C7B}" dt="2018-10-06T05:40:11.470" v="1631"/>
          <ac:picMkLst>
            <pc:docMk/>
            <pc:sldMk cId="2503315411" sldId="470"/>
            <ac:picMk id="2050" creationId="{1A0FF448-A625-450F-8FD9-A6E7FCEB0D4E}"/>
          </ac:picMkLst>
        </pc:picChg>
        <pc:picChg chg="add mod">
          <ac:chgData name="Xin Zou" userId="260b9726081dae15" providerId="LiveId" clId="{67A482C5-4F5E-490D-BAA1-4752091F9C7B}" dt="2018-10-06T05:42:13.860" v="1642" actId="14100"/>
          <ac:picMkLst>
            <pc:docMk/>
            <pc:sldMk cId="2503315411" sldId="470"/>
            <ac:picMk id="2052" creationId="{ED1742FE-ACDE-4F8C-9CAC-23653588664C}"/>
          </ac:picMkLst>
        </pc:picChg>
        <pc:picChg chg="add mod">
          <ac:chgData name="Xin Zou" userId="260b9726081dae15" providerId="LiveId" clId="{67A482C5-4F5E-490D-BAA1-4752091F9C7B}" dt="2018-10-06T05:42:08.965" v="1640" actId="1076"/>
          <ac:picMkLst>
            <pc:docMk/>
            <pc:sldMk cId="2503315411" sldId="470"/>
            <ac:picMk id="2054" creationId="{DC6E4208-05C5-408C-96EA-3AFF5732269D}"/>
          </ac:picMkLst>
        </pc:picChg>
      </pc:sldChg>
      <pc:sldChg chg="modSp add">
        <pc:chgData name="Xin Zou" userId="260b9726081dae15" providerId="LiveId" clId="{67A482C5-4F5E-490D-BAA1-4752091F9C7B}" dt="2018-10-08T05:50:46.146" v="1709" actId="27636"/>
        <pc:sldMkLst>
          <pc:docMk/>
          <pc:sldMk cId="351353813" sldId="471"/>
        </pc:sldMkLst>
        <pc:spChg chg="mod">
          <ac:chgData name="Xin Zou" userId="260b9726081dae15" providerId="LiveId" clId="{67A482C5-4F5E-490D-BAA1-4752091F9C7B}" dt="2018-10-06T05:44:37.174" v="1677"/>
          <ac:spMkLst>
            <pc:docMk/>
            <pc:sldMk cId="351353813" sldId="471"/>
            <ac:spMk id="2" creationId="{FB5DA9C2-00E5-44CF-B14B-F79BCE78CFE6}"/>
          </ac:spMkLst>
        </pc:spChg>
        <pc:spChg chg="mod">
          <ac:chgData name="Xin Zou" userId="260b9726081dae15" providerId="LiveId" clId="{67A482C5-4F5E-490D-BAA1-4752091F9C7B}" dt="2018-10-08T05:50:46.146" v="1709" actId="27636"/>
          <ac:spMkLst>
            <pc:docMk/>
            <pc:sldMk cId="351353813" sldId="471"/>
            <ac:spMk id="3" creationId="{EF79626B-ED9F-4996-80BE-B812BEE85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32933-91A9-422F-8596-7B8F6F3F28BB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BD52F-7D0D-4FAB-8FAE-6722C7AD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5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zh-cn/library/dd380647.aspx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官方网页</a:t>
            </a:r>
            <a:r>
              <a:rPr lang="en-US" altLang="zh-CN" u="sng" dirty="0">
                <a:hlinkClick r:id="rId3"/>
              </a:rPr>
              <a:t>https://msdn.microsoft.com/zh-cn/library/dd380647.aspx</a:t>
            </a:r>
            <a:r>
              <a:rPr lang="zh-CN" altLang="en-US" dirty="0"/>
              <a:t>  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8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875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090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6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242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05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7516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22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1319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889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From Joel on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6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14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10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259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15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30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518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https://www.newhistorian.com/melanesian-cargo-cults-consumerism/8821/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(Scott Peck – The Road Less Traveled and Beyond)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2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87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73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48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44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71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6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20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85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37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95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05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8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1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6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4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7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2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2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51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#_ftn1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4387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ports.sina.com.cn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 </a:t>
            </a:r>
            <a:r>
              <a:rPr lang="en-US" altLang="zh-CN" dirty="0"/>
              <a:t>7 </a:t>
            </a:r>
            <a:r>
              <a:rPr lang="zh-CN" altLang="en-US" dirty="0"/>
              <a:t>章</a:t>
            </a:r>
            <a:endParaRPr lang="en-US" dirty="0"/>
          </a:p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accountabilities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066518"/>
              </p:ext>
            </p:extLst>
          </p:nvPr>
        </p:nvGraphicFramePr>
        <p:xfrm>
          <a:off x="2057400" y="1676399"/>
          <a:ext cx="8229600" cy="4800601"/>
        </p:xfrm>
        <a:graphic>
          <a:graphicData uri="http://schemas.openxmlformats.org/drawingml/2006/table">
            <a:tbl>
              <a:tblPr/>
              <a:tblGrid>
                <a:gridCol w="2889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Arial"/>
                          <a:ea typeface="SimHei"/>
                          <a:cs typeface="Times New Roman"/>
                        </a:rPr>
                        <a:t>关键质量目标</a:t>
                      </a:r>
                      <a:endParaRPr lang="en-US" sz="2400" kern="1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Arial"/>
                          <a:ea typeface="SimHei"/>
                          <a:cs typeface="Times New Roman"/>
                        </a:rPr>
                        <a:t>MSF</a:t>
                      </a:r>
                      <a:r>
                        <a:rPr lang="zh-CN" sz="1800" kern="100">
                          <a:latin typeface="Arial"/>
                          <a:ea typeface="SimHei"/>
                          <a:cs typeface="Times New Roman"/>
                        </a:rPr>
                        <a:t>小组角色</a:t>
                      </a:r>
                      <a:endParaRPr lang="en-US" sz="2400" kern="1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Arial"/>
                          <a:ea typeface="SimHei"/>
                          <a:cs typeface="Times New Roman"/>
                        </a:rPr>
                        <a:t>出口条件</a:t>
                      </a:r>
                      <a:endParaRPr lang="en-US" sz="2400" kern="1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按约束条件交付产品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程序管理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我们的项目是在时间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/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资源的条件内交付的么？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按产品规格说明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开发</a:t>
                      </a: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开发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我们是否按照功能说明完成了各项功能？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保证所有问题都得到处理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测试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我们发现了所有的问题，而且都有处理方案吗？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产品部署和后续管理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发布管理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客户是否能快速方便地部署产品和进行后续管理？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让产品更好用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用户体验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产品是否适应用户的使用习惯？易学易用？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让客户满意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客户是否（在总体上）满意我们的项目？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侵官之害甚于寒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0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over-do it…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各个角色拘泥于自己的定位</a:t>
            </a:r>
            <a:r>
              <a:rPr lang="en-US" altLang="zh-CN" dirty="0"/>
              <a:t>, </a:t>
            </a:r>
            <a:r>
              <a:rPr lang="zh-CN" altLang="en-US" dirty="0"/>
              <a:t>把“完成本职工作” 作为最高目标</a:t>
            </a:r>
            <a:r>
              <a:rPr lang="en-US" altLang="zh-CN" dirty="0"/>
              <a:t>, </a:t>
            </a:r>
            <a:r>
              <a:rPr lang="zh-CN" altLang="en-US" dirty="0"/>
              <a:t>忘记了</a:t>
            </a:r>
            <a:r>
              <a:rPr lang="en-US" altLang="zh-CN" dirty="0"/>
              <a:t>”</a:t>
            </a:r>
            <a:r>
              <a:rPr lang="zh-CN" altLang="en-US" dirty="0"/>
              <a:t>服务用户</a:t>
            </a:r>
            <a:r>
              <a:rPr lang="en-US" altLang="zh-CN" dirty="0"/>
              <a:t>” </a:t>
            </a:r>
            <a:r>
              <a:rPr lang="zh-CN" altLang="en-US" dirty="0"/>
              <a:t>这一目的。 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Peck </a:t>
            </a:r>
            <a:r>
              <a:rPr lang="zh-CN" altLang="en-US" dirty="0"/>
              <a:t>在印度宾馆吃早餐</a:t>
            </a:r>
            <a:r>
              <a:rPr lang="en-US" altLang="zh-CN" dirty="0"/>
              <a:t>, </a:t>
            </a:r>
            <a:r>
              <a:rPr lang="zh-CN" altLang="en-US" dirty="0"/>
              <a:t>有人不小心洒了牛奶</a:t>
            </a:r>
            <a:r>
              <a:rPr lang="en-US" altLang="zh-CN" dirty="0"/>
              <a:t>, </a:t>
            </a:r>
            <a:r>
              <a:rPr lang="zh-CN" altLang="en-US" dirty="0"/>
              <a:t>众多侍者照样踩踏过去</a:t>
            </a:r>
            <a:r>
              <a:rPr lang="en-US" altLang="zh-CN" dirty="0"/>
              <a:t>, </a:t>
            </a:r>
            <a:r>
              <a:rPr lang="zh-CN" altLang="en-US" dirty="0"/>
              <a:t>无人打扫</a:t>
            </a:r>
            <a:r>
              <a:rPr lang="en-US" altLang="zh-CN" dirty="0"/>
              <a:t>.  </a:t>
            </a:r>
          </a:p>
          <a:p>
            <a:r>
              <a:rPr lang="zh-CN" altLang="en-US" dirty="0"/>
              <a:t>原因</a:t>
            </a:r>
            <a:r>
              <a:rPr lang="en-US" altLang="zh-CN" dirty="0"/>
              <a:t>: </a:t>
            </a:r>
            <a:r>
              <a:rPr lang="zh-CN" altLang="en-US" dirty="0"/>
              <a:t>负责打扫的人 </a:t>
            </a:r>
            <a:r>
              <a:rPr lang="en-US" altLang="zh-CN" dirty="0"/>
              <a:t>[</a:t>
            </a:r>
            <a:r>
              <a:rPr lang="zh-CN" altLang="en-US" dirty="0"/>
              <a:t>属于最低种姓</a:t>
            </a:r>
            <a:r>
              <a:rPr lang="en-US" altLang="zh-CN" dirty="0"/>
              <a:t>]</a:t>
            </a:r>
            <a:r>
              <a:rPr lang="zh-CN" altLang="en-US" dirty="0"/>
              <a:t>下午才上班。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4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#5 Focus on delivering business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重视商业价值（</a:t>
            </a:r>
            <a:r>
              <a:rPr lang="en-US" dirty="0"/>
              <a:t>Focus on delivering business value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endParaRPr lang="en-US" altLang="zh-CN" dirty="0"/>
          </a:p>
          <a:p>
            <a:pPr marL="925830" lvl="1" indent="-514350">
              <a:buNone/>
            </a:pPr>
            <a:r>
              <a:rPr lang="zh-CN" altLang="en-US" dirty="0"/>
              <a:t>一个沉溺于技术而忽略商业价值的团队，就像盲人骑烈马，跑起来很拉风，但最终不免人仰马翻。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Joel’s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“Don’t start a business if you can’t explain what pain it solves, for whom, and why your product will eliminate this pain, and how the customer will pay to solve this pain.” </a:t>
            </a:r>
            <a:endParaRPr lang="en-US" dirty="0"/>
          </a:p>
          <a:p>
            <a:r>
              <a:rPr lang="zh-CN" altLang="en-US" dirty="0"/>
              <a:t>如果你还没有能说清楚你的产品解决了什么问题，为谁解决问题，为什么你的产品会解决这些问题，以及客户怎样付钱让你解决问题，那你就不应该贸然创业</a:t>
            </a:r>
            <a:r>
              <a:rPr lang="en-US" baseline="30000" dirty="0">
                <a:hlinkClick r:id="rId2" action="ppaction://hlinkfile"/>
              </a:rPr>
              <a:t>2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Stay agile, expect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保持敏捷，预期变化（</a:t>
            </a:r>
            <a:r>
              <a:rPr lang="en-US" dirty="0"/>
              <a:t>Stay agile, expect change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r>
              <a:rPr lang="zh-CN" altLang="en-US" dirty="0"/>
              <a:t>关键是要给客户提供及时、准确的信息，根据客户的反馈进行修改。</a:t>
            </a:r>
            <a:endParaRPr lang="en-US" altLang="zh-CN" dirty="0"/>
          </a:p>
          <a:p>
            <a:pPr marL="633222" indent="-514350">
              <a:buNone/>
            </a:pPr>
            <a:r>
              <a:rPr lang="zh-CN" altLang="en-US" dirty="0"/>
              <a:t>质量是重要的，但是如果你的功能不能满足客户不断变化的需求，注意是“不断变化的需求”，那么再高的质量也没有用处。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Invest in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投资质量（</a:t>
            </a:r>
            <a:r>
              <a:rPr lang="en-US" dirty="0"/>
              <a:t>Invest in quality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投资要讲效率</a:t>
            </a:r>
            <a:endParaRPr lang="en-US" altLang="zh-CN" dirty="0"/>
          </a:p>
          <a:p>
            <a:pPr lvl="1"/>
            <a:r>
              <a:rPr lang="en-US" altLang="zh-CN" dirty="0"/>
              <a:t>Learn just enough to work</a:t>
            </a:r>
          </a:p>
          <a:p>
            <a:r>
              <a:rPr lang="zh-CN" altLang="en-US" dirty="0"/>
              <a:t>投资要讲时机</a:t>
            </a:r>
            <a:endParaRPr lang="en-US" altLang="zh-CN" dirty="0"/>
          </a:p>
          <a:p>
            <a:pPr lvl="1"/>
            <a:r>
              <a:rPr lang="en-US" altLang="zh-CN" dirty="0"/>
              <a:t>Learn right before you need something</a:t>
            </a:r>
          </a:p>
          <a:p>
            <a:pPr lvl="1"/>
            <a:r>
              <a:rPr lang="en-US" altLang="zh-CN" dirty="0"/>
              <a:t>Should all people learn “DirectX”? </a:t>
            </a:r>
          </a:p>
          <a:p>
            <a:r>
              <a:rPr lang="zh-CN" altLang="en-US" dirty="0"/>
              <a:t>投资是长期的</a:t>
            </a:r>
            <a:endParaRPr lang="en-US" altLang="zh-CN" dirty="0"/>
          </a:p>
          <a:p>
            <a:pPr lvl="1"/>
            <a:r>
              <a:rPr lang="en-US" dirty="0"/>
              <a:t>Improve quality for the long run</a:t>
            </a:r>
          </a:p>
          <a:p>
            <a:r>
              <a:rPr lang="en-US" dirty="0"/>
              <a:t>Quality != Perfect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我觉得和人类血型类似，大家的“软件血型”也可以分</a:t>
            </a:r>
            <a:r>
              <a:rPr lang="en-US" dirty="0"/>
              <a:t>4</a:t>
            </a:r>
            <a:r>
              <a:rPr lang="zh-CN" altLang="en-US" dirty="0"/>
              <a:t>种：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zh-CN" altLang="en-US" dirty="0"/>
              <a:t>型：他们知道优秀的软件公司会发布有已知缺陷的软件；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zh-CN" altLang="en-US" dirty="0"/>
              <a:t>型：他们不相信这一点；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zh-CN" altLang="en-US" dirty="0"/>
              <a:t>型：他们不知道这一点，因此嘴巴惊讶成</a:t>
            </a:r>
            <a:r>
              <a:rPr lang="en-US" dirty="0"/>
              <a:t>O</a:t>
            </a:r>
            <a:r>
              <a:rPr lang="zh-CN" altLang="en-US" dirty="0"/>
              <a:t>型；</a:t>
            </a:r>
            <a:endParaRPr lang="en-US" dirty="0"/>
          </a:p>
          <a:p>
            <a:pPr lvl="1"/>
            <a:r>
              <a:rPr lang="en-US" dirty="0"/>
              <a:t>AB</a:t>
            </a:r>
            <a:r>
              <a:rPr lang="zh-CN" altLang="en-US" dirty="0"/>
              <a:t>型：他们对于自己开发的软件是</a:t>
            </a:r>
            <a:r>
              <a:rPr lang="en-US" dirty="0"/>
              <a:t>A</a:t>
            </a:r>
            <a:r>
              <a:rPr lang="zh-CN" altLang="en-US" dirty="0"/>
              <a:t>型，对于别人开发的软件是</a:t>
            </a:r>
            <a:r>
              <a:rPr lang="en-US" dirty="0"/>
              <a:t>B</a:t>
            </a:r>
            <a:r>
              <a:rPr lang="zh-CN" altLang="en-US" dirty="0"/>
              <a:t>型。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Learn from all experiences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/>
            <a:r>
              <a:rPr lang="zh-CN" altLang="en-US" dirty="0"/>
              <a:t>学习所有的经验（</a:t>
            </a:r>
            <a:r>
              <a:rPr lang="en-US" dirty="0"/>
              <a:t>Learn from all experiences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把经验总结出来；</a:t>
            </a:r>
            <a:endParaRPr lang="en-US" dirty="0"/>
          </a:p>
          <a:p>
            <a:pPr lvl="1"/>
            <a:r>
              <a:rPr lang="zh-CN" altLang="en-US" dirty="0"/>
              <a:t>分享经验。</a:t>
            </a:r>
            <a:endParaRPr lang="en-US" altLang="zh-CN" dirty="0"/>
          </a:p>
          <a:p>
            <a:r>
              <a:rPr lang="zh-CN" altLang="en-US" dirty="0"/>
              <a:t>为什么要坚持总结和分享？是为了</a:t>
            </a:r>
            <a:r>
              <a:rPr lang="en-US" altLang="zh-CN" dirty="0"/>
              <a:t>——</a:t>
            </a:r>
            <a:endParaRPr lang="en-US" dirty="0"/>
          </a:p>
          <a:p>
            <a:pPr lvl="1"/>
            <a:r>
              <a:rPr lang="zh-CN" altLang="en-US" dirty="0"/>
              <a:t>让团队成员从别人的成果和失败的例子中学到东西；</a:t>
            </a:r>
            <a:endParaRPr lang="en-US" dirty="0"/>
          </a:p>
          <a:p>
            <a:pPr lvl="1"/>
            <a:r>
              <a:rPr lang="zh-CN" altLang="en-US" dirty="0"/>
              <a:t>帮助新项目重复以往成功的做法；</a:t>
            </a:r>
            <a:endParaRPr lang="en-US" dirty="0"/>
          </a:p>
          <a:p>
            <a:pPr lvl="1"/>
            <a:r>
              <a:rPr lang="zh-CN" altLang="en-US" dirty="0"/>
              <a:t>培育团队总结的习惯和“批评与自我批评”的文化。</a:t>
            </a:r>
            <a:endParaRPr lang="en-US" dirty="0"/>
          </a:p>
          <a:p>
            <a:pPr marL="633222" indent="-514350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</a:t>
            </a:r>
            <a:r>
              <a:rPr lang="zh-CN" altLang="en-US" dirty="0"/>
              <a:t>与顾客合作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项目的商业价值要由用户决定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endParaRPr lang="en-US" dirty="0"/>
          </a:p>
          <a:p>
            <a:pPr lvl="1"/>
            <a:r>
              <a:rPr lang="zh-CN" altLang="en-US" b="1" dirty="0"/>
              <a:t>用户不懂他想要什么。</a:t>
            </a:r>
            <a:r>
              <a:rPr lang="zh-CN" altLang="en-US" dirty="0"/>
              <a:t>有些用户只有一个模糊的需求，他们说：我们企业要上</a:t>
            </a:r>
            <a:r>
              <a:rPr lang="en-US" dirty="0"/>
              <a:t>ERP</a:t>
            </a:r>
            <a:r>
              <a:rPr lang="zh-CN" altLang="en-US" dirty="0"/>
              <a:t>！你给我整出来。这种情况下，我们得和用户一起做需求分析，先把牛找出来；</a:t>
            </a:r>
            <a:endParaRPr lang="en-US" dirty="0"/>
          </a:p>
          <a:p>
            <a:pPr lvl="1"/>
            <a:r>
              <a:rPr lang="zh-CN" altLang="en-US" b="1" dirty="0"/>
              <a:t>用户想要的和商业价值无关。</a:t>
            </a:r>
            <a:r>
              <a:rPr lang="zh-CN" altLang="en-US" dirty="0"/>
              <a:t>有些用户说，我想让每个按钮都是半透明的，还要有三维效果，就像聊天软件一样酷！这些要求和顾客商业的价值没有直接联系。</a:t>
            </a:r>
            <a:endParaRPr lang="en-US" dirty="0"/>
          </a:p>
          <a:p>
            <a:pPr lvl="1"/>
            <a:r>
              <a:rPr lang="zh-CN" altLang="en-US" b="1" dirty="0"/>
              <a:t>用户想要的我们还不懂。</a:t>
            </a:r>
            <a:r>
              <a:rPr lang="zh-CN" altLang="en-US" dirty="0"/>
              <a:t>这种情况下，我们是牛，用户是在对我们弹琴；</a:t>
            </a:r>
            <a:endParaRPr lang="en-US" altLang="zh-CN" dirty="0"/>
          </a:p>
          <a:p>
            <a:r>
              <a:rPr lang="zh-CN" altLang="en-US" dirty="0"/>
              <a:t>和顾客合作，实现用户的价值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MSF </a:t>
            </a:r>
            <a:r>
              <a:rPr lang="zh-CN" altLang="en-US" dirty="0"/>
              <a:t>的来历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 eaLnBrk="0" hangingPunct="0">
              <a:buNone/>
            </a:pPr>
            <a:r>
              <a:rPr lang="zh-CN" altLang="en-US" dirty="0"/>
              <a:t>前面的章节介绍了软件开发的各种方法论以及一些原则和宣言。宣言令人激动， 但是宣言不能代替软件，用户不会看了宣言就掏钱买软件。那么近二十年来世界上最大的 软件公司 </a:t>
            </a:r>
            <a:r>
              <a:rPr lang="en-US" dirty="0"/>
              <a:t>— </a:t>
            </a:r>
            <a:r>
              <a:rPr lang="zh-CN" altLang="en-US" dirty="0"/>
              <a:t>微软公司有什么软件开发的思想和宣言呢？</a:t>
            </a:r>
            <a:endParaRPr lang="en-US" altLang="zh-CN" dirty="0"/>
          </a:p>
          <a:p>
            <a:pPr eaLnBrk="0" hangingPunct="0"/>
            <a:r>
              <a:rPr lang="zh-CN" altLang="en-US" dirty="0"/>
              <a:t>微软解决方案框架（</a:t>
            </a:r>
            <a:r>
              <a:rPr lang="en-US" b="1" dirty="0"/>
              <a:t>M</a:t>
            </a:r>
            <a:r>
              <a:rPr lang="en-US" dirty="0"/>
              <a:t>icrosoft </a:t>
            </a:r>
            <a:r>
              <a:rPr lang="en-US" b="1" dirty="0"/>
              <a:t>S</a:t>
            </a:r>
            <a:r>
              <a:rPr lang="en-US" dirty="0"/>
              <a:t>olution </a:t>
            </a:r>
            <a:r>
              <a:rPr lang="en-US" b="1" dirty="0"/>
              <a:t>F</a:t>
            </a:r>
            <a:r>
              <a:rPr lang="en-US" dirty="0"/>
              <a:t>ramework</a:t>
            </a:r>
            <a:r>
              <a:rPr lang="zh-CN" altLang="en-US" dirty="0"/>
              <a:t>，</a:t>
            </a:r>
            <a:r>
              <a:rPr lang="en-US" dirty="0"/>
              <a:t>MSF</a:t>
            </a:r>
            <a:r>
              <a:rPr lang="zh-CN" altLang="en-US" dirty="0"/>
              <a:t>），也就是微软 推荐的软件开发方法。</a:t>
            </a:r>
            <a:r>
              <a:rPr lang="en-US" dirty="0"/>
              <a:t> </a:t>
            </a:r>
          </a:p>
          <a:p>
            <a:pPr eaLnBrk="0" hangingPunct="0"/>
            <a:r>
              <a:rPr lang="en-US" b="1" dirty="0"/>
              <a:t>1993</a:t>
            </a:r>
            <a:r>
              <a:rPr lang="en-US" dirty="0"/>
              <a:t> </a:t>
            </a:r>
            <a:r>
              <a:rPr lang="zh-CN" altLang="en-US" dirty="0"/>
              <a:t>年，微软在总结了自己产品团队的开发经验和教训，以及微软咨询 服务部门的业务经验后，推出了 </a:t>
            </a:r>
            <a:r>
              <a:rPr lang="en-US" dirty="0"/>
              <a:t>MSF</a:t>
            </a:r>
            <a:r>
              <a:rPr lang="zh-CN" altLang="en-US" dirty="0"/>
              <a:t>。当时的 </a:t>
            </a:r>
            <a:r>
              <a:rPr lang="en-US" dirty="0"/>
              <a:t>MSF </a:t>
            </a:r>
            <a:r>
              <a:rPr lang="zh-CN" altLang="en-US" dirty="0"/>
              <a:t>只是这些经验和教训的初步 总结。在以后的几年中，</a:t>
            </a:r>
            <a:r>
              <a:rPr lang="en-US" dirty="0"/>
              <a:t>MSF </a:t>
            </a:r>
            <a:r>
              <a:rPr lang="zh-CN" altLang="en-US" dirty="0"/>
              <a:t>进一步吸收了微软各个部门和微软的合作伙伴在实 际项目中的经验。</a:t>
            </a:r>
            <a:endParaRPr lang="en-US" altLang="zh-CN" dirty="0"/>
          </a:p>
          <a:p>
            <a:pPr eaLnBrk="0" hangingPunct="0"/>
            <a:r>
              <a:rPr lang="en-US" b="1" dirty="0"/>
              <a:t>2002</a:t>
            </a:r>
            <a:r>
              <a:rPr lang="en-US" dirty="0"/>
              <a:t> </a:t>
            </a:r>
            <a:r>
              <a:rPr lang="zh-CN" altLang="en-US" dirty="0"/>
              <a:t>年，随着 </a:t>
            </a:r>
            <a:r>
              <a:rPr lang="en-US" dirty="0"/>
              <a:t>Visual Studio .NET </a:t>
            </a:r>
            <a:r>
              <a:rPr lang="zh-CN" altLang="en-US" dirty="0"/>
              <a:t>的发布，微软发布了一系列 关于 </a:t>
            </a:r>
            <a:r>
              <a:rPr lang="en-US" dirty="0"/>
              <a:t>MSF 3.0 </a:t>
            </a:r>
            <a:r>
              <a:rPr lang="zh-CN" altLang="en-US" dirty="0"/>
              <a:t>的白皮书。</a:t>
            </a:r>
            <a:endParaRPr lang="en-US" dirty="0"/>
          </a:p>
          <a:p>
            <a:pPr eaLnBrk="0" hangingPunct="0"/>
            <a:r>
              <a:rPr lang="en-US" b="1" dirty="0"/>
              <a:t>2006</a:t>
            </a:r>
            <a:r>
              <a:rPr lang="en-US" dirty="0"/>
              <a:t> </a:t>
            </a:r>
            <a:r>
              <a:rPr lang="zh-CN" altLang="en-US" dirty="0"/>
              <a:t>年，</a:t>
            </a:r>
            <a:r>
              <a:rPr lang="en-US" dirty="0"/>
              <a:t>MSF 4.0 </a:t>
            </a:r>
            <a:r>
              <a:rPr lang="zh-CN" altLang="en-US" dirty="0"/>
              <a:t>随着 </a:t>
            </a:r>
            <a:r>
              <a:rPr lang="en-US" dirty="0"/>
              <a:t>Visual Studio Team Foundation Server 2005 </a:t>
            </a:r>
            <a:r>
              <a:rPr lang="zh-CN" altLang="en-US" dirty="0"/>
              <a:t>发布。它增 加了不少敏捷开发的内容，并且明确描述了团队协作的典型流程和在新的团队协 作软件包 </a:t>
            </a:r>
            <a:r>
              <a:rPr lang="en-US" dirty="0"/>
              <a:t>VSTS </a:t>
            </a:r>
            <a:r>
              <a:rPr lang="zh-CN" altLang="en-US" dirty="0"/>
              <a:t>中的应用。</a:t>
            </a:r>
            <a:endParaRPr lang="en-US" dirty="0"/>
          </a:p>
          <a:p>
            <a:pPr eaLnBrk="0" hangingPunct="0"/>
            <a:r>
              <a:rPr lang="en-US" b="1" dirty="0"/>
              <a:t>2008</a:t>
            </a:r>
            <a:r>
              <a:rPr lang="en-US" dirty="0"/>
              <a:t> </a:t>
            </a:r>
            <a:r>
              <a:rPr lang="zh-CN" altLang="en-US" dirty="0"/>
              <a:t>年，</a:t>
            </a:r>
            <a:r>
              <a:rPr lang="en-US" dirty="0"/>
              <a:t>MSF 4.2 </a:t>
            </a:r>
            <a:r>
              <a:rPr lang="zh-CN" altLang="en-US" dirty="0"/>
              <a:t>随着 </a:t>
            </a:r>
            <a:r>
              <a:rPr lang="en-US" dirty="0"/>
              <a:t>Visual Studio Team Foundation Server 2008 </a:t>
            </a:r>
            <a:r>
              <a:rPr lang="zh-CN" altLang="en-US" dirty="0"/>
              <a:t>发布，它在 文字和表达上有一些变化，但实质精神和 </a:t>
            </a:r>
            <a:r>
              <a:rPr lang="en-US" dirty="0"/>
              <a:t>MSF 4.0 </a:t>
            </a:r>
            <a:r>
              <a:rPr lang="zh-CN" altLang="en-US" dirty="0"/>
              <a:t>是非常一致的。</a:t>
            </a:r>
            <a:endParaRPr lang="en-US" dirty="0"/>
          </a:p>
          <a:p>
            <a:pPr eaLnBrk="0" hangingPunct="0"/>
            <a:r>
              <a:rPr lang="en-US" b="1" dirty="0"/>
              <a:t>2010</a:t>
            </a:r>
            <a:r>
              <a:rPr lang="en-US" dirty="0"/>
              <a:t> </a:t>
            </a:r>
            <a:r>
              <a:rPr lang="zh-CN" altLang="en-US" dirty="0"/>
              <a:t>年之后，随着 </a:t>
            </a:r>
            <a:r>
              <a:rPr lang="en-US" dirty="0"/>
              <a:t>Visual Studio </a:t>
            </a:r>
            <a:r>
              <a:rPr lang="zh-CN" altLang="en-US" dirty="0"/>
              <a:t>软件开发系统的更新，</a:t>
            </a:r>
            <a:r>
              <a:rPr lang="en-US" dirty="0"/>
              <a:t>MSF </a:t>
            </a:r>
            <a:r>
              <a:rPr lang="zh-CN" altLang="en-US" dirty="0"/>
              <a:t>也发生了一些变化， 对于敏捷的流程（</a:t>
            </a:r>
            <a:r>
              <a:rPr lang="en-US" dirty="0"/>
              <a:t>Scrum</a:t>
            </a:r>
            <a:r>
              <a:rPr lang="zh-CN" altLang="en-US" dirty="0"/>
              <a:t>、</a:t>
            </a:r>
            <a:r>
              <a:rPr lang="en-US" dirty="0"/>
              <a:t>Agile</a:t>
            </a:r>
            <a:r>
              <a:rPr lang="zh-CN" altLang="en-US" dirty="0"/>
              <a:t>）</a:t>
            </a:r>
            <a:r>
              <a:rPr lang="zh-CN" altLang="en-US" u="sng" dirty="0"/>
              <a:t>有更多的支持</a:t>
            </a:r>
            <a:r>
              <a:rPr lang="en-US" dirty="0"/>
              <a:t> </a:t>
            </a:r>
            <a:r>
              <a:rPr lang="zh-CN" altLang="en-US" dirty="0"/>
              <a:t>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7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大家心里想的不是牛，也不想弄清牛想什么，只要有钱就行。例如：</a:t>
            </a:r>
            <a:endParaRPr lang="en-US" dirty="0"/>
          </a:p>
          <a:p>
            <a:pPr lvl="1"/>
            <a:r>
              <a:rPr lang="zh-CN" altLang="en-US" dirty="0"/>
              <a:t>客户：你能不能做</a:t>
            </a:r>
            <a:r>
              <a:rPr lang="en-US" altLang="zh-CN" dirty="0"/>
              <a:t>4</a:t>
            </a:r>
            <a:r>
              <a:rPr lang="en-US" dirty="0"/>
              <a:t>G</a:t>
            </a:r>
            <a:r>
              <a:rPr lang="zh-CN" altLang="en-US" dirty="0"/>
              <a:t>？</a:t>
            </a:r>
            <a:endParaRPr lang="en-US" dirty="0"/>
          </a:p>
          <a:p>
            <a:pPr lvl="1"/>
            <a:r>
              <a:rPr lang="zh-CN" altLang="en-US" dirty="0"/>
              <a:t>我们：上</a:t>
            </a:r>
            <a:r>
              <a:rPr lang="en-US" altLang="zh-CN" dirty="0"/>
              <a:t>4</a:t>
            </a:r>
            <a:r>
              <a:rPr lang="en-US" dirty="0"/>
              <a:t>G</a:t>
            </a:r>
            <a:r>
              <a:rPr lang="zh-CN" altLang="en-US" dirty="0"/>
              <a:t>干啥？我们还搞不懂</a:t>
            </a:r>
            <a:r>
              <a:rPr lang="en-US" altLang="zh-CN" dirty="0"/>
              <a:t>4</a:t>
            </a:r>
            <a:r>
              <a:rPr lang="en-US" dirty="0"/>
              <a:t>G</a:t>
            </a:r>
            <a:r>
              <a:rPr lang="zh-CN" altLang="en-US" dirty="0"/>
              <a:t>，好像没有人真正需要</a:t>
            </a:r>
            <a:r>
              <a:rPr lang="en-US" altLang="zh-CN" dirty="0"/>
              <a:t>4</a:t>
            </a:r>
            <a:r>
              <a:rPr lang="en-US" dirty="0"/>
              <a:t>G</a:t>
            </a:r>
            <a:r>
              <a:rPr lang="zh-CN" altLang="en-US" dirty="0"/>
              <a:t>。</a:t>
            </a:r>
            <a:endParaRPr lang="en-US" dirty="0"/>
          </a:p>
          <a:p>
            <a:pPr lvl="1"/>
            <a:r>
              <a:rPr lang="zh-CN" altLang="en-US" dirty="0"/>
              <a:t>客户：对，我也不懂</a:t>
            </a:r>
            <a:r>
              <a:rPr lang="en-US" altLang="zh-CN" dirty="0"/>
              <a:t>4</a:t>
            </a:r>
            <a:r>
              <a:rPr lang="en-US" dirty="0"/>
              <a:t>G</a:t>
            </a:r>
            <a:r>
              <a:rPr lang="zh-CN" altLang="en-US" dirty="0"/>
              <a:t>，但是我手里有四百万预算要花掉。</a:t>
            </a:r>
            <a:endParaRPr lang="en-US" dirty="0"/>
          </a:p>
          <a:p>
            <a:pPr lvl="1"/>
            <a:r>
              <a:rPr lang="zh-CN" altLang="en-US" dirty="0"/>
              <a:t>我们：啊呀，你干吗不早说，那咱们就搞一个四百万的</a:t>
            </a:r>
            <a:r>
              <a:rPr lang="en-US" altLang="zh-CN" dirty="0"/>
              <a:t>4</a:t>
            </a:r>
            <a:r>
              <a:rPr lang="en-US" dirty="0"/>
              <a:t>G</a:t>
            </a:r>
            <a:r>
              <a:rPr lang="zh-CN" altLang="en-US" dirty="0"/>
              <a:t>项目好了！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微软公司有什么软件开发的思想和宣言呢？</a:t>
            </a:r>
            <a:endParaRPr lang="en-US" altLang="zh-CN" dirty="0"/>
          </a:p>
          <a:p>
            <a:pPr lvl="1"/>
            <a:r>
              <a:rPr lang="en-US" dirty="0"/>
              <a:t>MSF</a:t>
            </a:r>
          </a:p>
          <a:p>
            <a:r>
              <a:rPr lang="zh-CN" altLang="en-US" dirty="0"/>
              <a:t>在实践中有什么探索呢？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How — a brief history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1" y="1600200"/>
            <a:ext cx="7086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微软如何做项目管理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（传说和个人经历）</a:t>
            </a:r>
            <a:endParaRPr lang="en-US" altLang="zh-CN" sz="2800" dirty="0">
              <a:latin typeface="+mn-ea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牛仔式的开发 </a:t>
            </a:r>
            <a:r>
              <a:rPr lang="en-US" altLang="zh-CN" sz="2800" dirty="0">
                <a:latin typeface="+mn-ea"/>
              </a:rPr>
              <a:t>Cowboy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用简单工具：</a:t>
            </a:r>
            <a:r>
              <a:rPr lang="en-US" altLang="zh-CN" sz="2800" dirty="0">
                <a:latin typeface="+mn-ea"/>
              </a:rPr>
              <a:t>Excel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Notepad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专用工具：</a:t>
            </a:r>
            <a:r>
              <a:rPr lang="en-US" altLang="zh-CN" sz="2800" dirty="0">
                <a:latin typeface="+mn-ea"/>
              </a:rPr>
              <a:t>Raid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用聊天工具来管理行么：</a:t>
            </a:r>
            <a:r>
              <a:rPr lang="en-US" altLang="zh-CN" sz="2800" dirty="0">
                <a:latin typeface="+mn-ea"/>
              </a:rPr>
              <a:t>BBS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通用的项目管理工具：</a:t>
            </a:r>
            <a:r>
              <a:rPr lang="en-US" altLang="zh-CN" sz="2800" dirty="0">
                <a:latin typeface="+mn-ea"/>
              </a:rPr>
              <a:t>MS Project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转回专用工具：</a:t>
            </a:r>
            <a:r>
              <a:rPr lang="en-US" altLang="zh-CN" sz="2800" dirty="0">
                <a:latin typeface="+mn-ea"/>
              </a:rPr>
              <a:t>Product Studio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开放的工具：</a:t>
            </a:r>
            <a:r>
              <a:rPr lang="en-US" altLang="zh-CN" sz="2800" dirty="0">
                <a:latin typeface="+mn-ea"/>
              </a:rPr>
              <a:t>VS Team Foundation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继续开放： </a:t>
            </a:r>
            <a:r>
              <a:rPr lang="en-US" altLang="zh-CN" sz="2800" dirty="0">
                <a:latin typeface="+mn-ea"/>
              </a:rPr>
              <a:t>git + TFS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0D2E-4D89-40C7-B3E2-2003DAF8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752600"/>
            <a:ext cx="4149436" cy="33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Cowboy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828800"/>
            <a:ext cx="5704914" cy="25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Just write code!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Depends on personal technical strength</a:t>
            </a:r>
          </a:p>
          <a:p>
            <a:pPr marL="288131" lvl="1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Story — First Basic interpreter</a:t>
            </a:r>
          </a:p>
          <a:p>
            <a:pPr marL="288131" lvl="1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Cowboy style </a:t>
            </a:r>
            <a:r>
              <a:rPr lang="zh-CN" altLang="en-US" dirty="0">
                <a:latin typeface="+mn-ea"/>
              </a:rPr>
              <a:t>（牛仔风格）</a:t>
            </a:r>
            <a:endParaRPr lang="en-US" altLang="zh-CN" dirty="0">
              <a:latin typeface="+mn-ea"/>
            </a:endParaRPr>
          </a:p>
          <a:p>
            <a:pPr marL="560784" lvl="2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Individual excellence</a:t>
            </a:r>
          </a:p>
          <a:p>
            <a:pPr marL="560784" lvl="2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Hard working</a:t>
            </a:r>
          </a:p>
        </p:txBody>
      </p:sp>
      <p:pic>
        <p:nvPicPr>
          <p:cNvPr id="4" name="Picture 2" descr="http://www.computercloset.org/MITS_Altair_8800_FullView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495800"/>
            <a:ext cx="3315271" cy="2077570"/>
          </a:xfrm>
          <a:prstGeom prst="rect">
            <a:avLst/>
          </a:prstGeom>
          <a:noFill/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C4E103-397D-409A-9588-04118BBEA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600200"/>
            <a:ext cx="354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A05-BD41-4F68-A5AE-744AE8EF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如何克服困难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67DA-339A-4C65-A96F-FB2EED3E3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时间紧：睡在机房里面</a:t>
            </a:r>
            <a:endParaRPr lang="en-US" altLang="zh-CN" dirty="0"/>
          </a:p>
          <a:p>
            <a:r>
              <a:rPr lang="zh-CN" altLang="en-US" dirty="0"/>
              <a:t>任务重，无实体机器：</a:t>
            </a:r>
            <a:endParaRPr lang="en-US" altLang="zh-CN" dirty="0"/>
          </a:p>
          <a:p>
            <a:pPr lvl="1"/>
            <a:r>
              <a:rPr lang="zh-CN" altLang="en-US" dirty="0"/>
              <a:t>分工：</a:t>
            </a:r>
            <a:r>
              <a:rPr lang="en-US" altLang="zh-CN" dirty="0"/>
              <a:t>Paul </a:t>
            </a:r>
            <a:r>
              <a:rPr lang="zh-CN" altLang="en-US" dirty="0"/>
              <a:t>写模拟器， </a:t>
            </a:r>
            <a:r>
              <a:rPr lang="en-US" altLang="zh-CN" dirty="0"/>
              <a:t>Bill </a:t>
            </a:r>
            <a:r>
              <a:rPr lang="zh-CN" altLang="en-US" dirty="0"/>
              <a:t>在模拟器上写</a:t>
            </a:r>
            <a:r>
              <a:rPr lang="en-US" altLang="zh-CN" dirty="0"/>
              <a:t>Basic </a:t>
            </a:r>
            <a:r>
              <a:rPr lang="zh-CN" altLang="en-US" dirty="0"/>
              <a:t>的解释器</a:t>
            </a:r>
            <a:endParaRPr lang="en-US" altLang="zh-CN" dirty="0"/>
          </a:p>
          <a:p>
            <a:r>
              <a:rPr lang="zh-CN" altLang="en-US" dirty="0"/>
              <a:t>突发情况：发现没有写解释器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在飞机降落的过程中写出来</a:t>
            </a:r>
            <a:endParaRPr lang="en-US" altLang="zh-CN" dirty="0"/>
          </a:p>
          <a:p>
            <a:r>
              <a:rPr lang="zh-CN" altLang="en-US" dirty="0"/>
              <a:t>结果：</a:t>
            </a:r>
            <a:endParaRPr lang="en-US" altLang="zh-CN" dirty="0"/>
          </a:p>
          <a:p>
            <a:pPr lvl="1"/>
            <a:r>
              <a:rPr lang="zh-CN" altLang="en-US" dirty="0"/>
              <a:t>第一次在史提及其上演示就成功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(1)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0" y="1957252"/>
            <a:ext cx="5704914" cy="269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cs typeface="Arial" charset="0"/>
              </a:rPr>
              <a:t>一个员工对</a:t>
            </a:r>
            <a:r>
              <a:rPr lang="en-US" altLang="zh-CN" dirty="0" err="1">
                <a:latin typeface="+mj-ea"/>
                <a:cs typeface="Arial" charset="0"/>
              </a:rPr>
              <a:t>BillG</a:t>
            </a:r>
            <a:r>
              <a:rPr lang="zh-CN" altLang="en-US" dirty="0">
                <a:latin typeface="+mj-ea"/>
                <a:cs typeface="Arial" charset="0"/>
              </a:rPr>
              <a:t> 说 </a:t>
            </a:r>
            <a:r>
              <a:rPr lang="en-US" altLang="zh-CN" dirty="0">
                <a:latin typeface="+mj-ea"/>
                <a:cs typeface="Arial" charset="0"/>
              </a:rPr>
              <a:t>:</a:t>
            </a:r>
            <a:r>
              <a:rPr lang="zh-CN" altLang="en-US" dirty="0">
                <a:latin typeface="+mj-ea"/>
                <a:cs typeface="Arial" charset="0"/>
              </a:rPr>
              <a:t> </a:t>
            </a:r>
            <a:endParaRPr lang="en-US" altLang="zh-CN" dirty="0">
              <a:latin typeface="+mj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cs typeface="Arial" charset="0"/>
              </a:rPr>
              <a:t>	</a:t>
            </a:r>
            <a:r>
              <a:rPr lang="zh-CN" altLang="en-US" sz="1500" dirty="0">
                <a:latin typeface="+mj-ea"/>
                <a:cs typeface="Arial" charset="0"/>
              </a:rPr>
              <a:t>俺上午</a:t>
            </a:r>
            <a:r>
              <a:rPr lang="en-US" altLang="zh-CN" sz="1500" dirty="0">
                <a:latin typeface="+mj-ea"/>
                <a:cs typeface="Arial" charset="0"/>
              </a:rPr>
              <a:t>10</a:t>
            </a:r>
            <a:r>
              <a:rPr lang="zh-CN" altLang="en-US" sz="1500" dirty="0">
                <a:latin typeface="+mj-ea"/>
                <a:cs typeface="Arial" charset="0"/>
              </a:rPr>
              <a:t>点钟来上班，晚上</a:t>
            </a:r>
            <a:r>
              <a:rPr lang="en-US" altLang="zh-CN" sz="1500" dirty="0">
                <a:latin typeface="+mj-ea"/>
                <a:cs typeface="Arial" charset="0"/>
              </a:rPr>
              <a:t>10</a:t>
            </a:r>
            <a:r>
              <a:rPr lang="zh-CN" altLang="en-US" sz="1500" dirty="0">
                <a:latin typeface="+mj-ea"/>
                <a:cs typeface="Arial" charset="0"/>
              </a:rPr>
              <a:t>点才离开。累。。。</a:t>
            </a:r>
            <a:endParaRPr lang="en-US" altLang="zh-CN" dirty="0">
              <a:latin typeface="+mj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+mj-ea"/>
                <a:cs typeface="Arial" charset="0"/>
              </a:rPr>
              <a:t>BillG</a:t>
            </a:r>
            <a:r>
              <a:rPr lang="zh-CN" altLang="en-US" dirty="0">
                <a:latin typeface="+mj-ea"/>
                <a:cs typeface="Arial" charset="0"/>
              </a:rPr>
              <a:t> 的回答是：</a:t>
            </a:r>
            <a:endParaRPr lang="en-US" altLang="zh-CN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同志们辛苦了！</a:t>
            </a:r>
            <a:endParaRPr lang="en-US" altLang="zh-CN" sz="1500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洗洗睡了吧！</a:t>
            </a:r>
            <a:endParaRPr lang="en-US" altLang="zh-CN" sz="1500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你不是一个人在战斗</a:t>
            </a:r>
            <a:r>
              <a:rPr lang="en-US" altLang="zh-CN" sz="1500" dirty="0">
                <a:latin typeface="+mj-ea"/>
                <a:cs typeface="Arial" charset="0"/>
              </a:rPr>
              <a:t>…</a:t>
            </a: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怎么搞的，只工作了半天？</a:t>
            </a:r>
            <a:endParaRPr lang="en-US" altLang="zh-CN" sz="1500" dirty="0">
              <a:latin typeface="+mj-ea"/>
              <a:cs typeface="Arial" charset="0"/>
            </a:endParaRPr>
          </a:p>
        </p:txBody>
      </p:sp>
      <p:pic>
        <p:nvPicPr>
          <p:cNvPr id="1026" name="Picture 2" descr="http://static9.photo.sina.com.cn/bmiddle/605bf96fg71a3a42dfc78&amp;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2620232"/>
            <a:ext cx="1922930" cy="23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24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Excel, </a:t>
            </a:r>
            <a:r>
              <a:rPr lang="en-US" altLang="zh-CN" sz="2700" dirty="0" err="1">
                <a:latin typeface="+mn-ea"/>
                <a:ea typeface="+mn-ea"/>
              </a:rPr>
              <a:t>NotePad</a:t>
            </a:r>
            <a:r>
              <a:rPr lang="zh-CN" altLang="en-US" sz="2700" dirty="0">
                <a:latin typeface="+mn-ea"/>
                <a:ea typeface="+mn-ea"/>
              </a:rPr>
              <a:t>，</a:t>
            </a:r>
            <a:r>
              <a:rPr lang="en-US" altLang="zh-CN" sz="2700" dirty="0">
                <a:latin typeface="+mn-ea"/>
                <a:ea typeface="+mn-ea"/>
              </a:rPr>
              <a:t>Whiteboard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946704"/>
            <a:ext cx="695549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Excel and other simple tools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Easy, everybody has it and can use right away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Problems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Hard to store and retrieve history</a:t>
            </a:r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Cannot  handle large teams</a:t>
            </a:r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Lack of support for sharing and multiple editing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056" name="Picture 8" descr="http://d.hiphotos.baidu.com/baike/w%3D268/sign=c845ccffd058ccbf1bbcb23c21d9bcd4/d788d43f8794a4c2068582660ff41bd5ac6eddc450da01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38" y="2524686"/>
            <a:ext cx="1787841" cy="17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3.tietuku.com/e66aa572f37b1d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5" y="2714334"/>
            <a:ext cx="1635639" cy="16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4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 — bug killer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 descr="raid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651" y="1665754"/>
            <a:ext cx="5450311" cy="3862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2" descr="../cm_images/Raid-FIK-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875" y="1635078"/>
            <a:ext cx="1366085" cy="389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861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F99F-F68B-4852-86C2-03FA8051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Outlook </a:t>
            </a:r>
            <a:r>
              <a:rPr lang="zh-CN" altLang="en-US" dirty="0"/>
              <a:t>团队 </a:t>
            </a:r>
            <a:r>
              <a:rPr lang="en-US" altLang="zh-CN"/>
              <a:t>- dev</a:t>
            </a:r>
            <a:r>
              <a:rPr lang="zh-CN" altLang="en-US"/>
              <a:t>入门手册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8376D-4AE7-484C-8423-9DDAA541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2681315" cy="3762375"/>
          </a:xfrm>
          <a:prstGeom prst="rect">
            <a:avLst/>
          </a:prstGeom>
        </p:spPr>
      </p:pic>
      <p:pic>
        <p:nvPicPr>
          <p:cNvPr id="1026" name="Picture 2" descr="âren and stimpyâçå¾çæç´¢ç»æ">
            <a:extLst>
              <a:ext uri="{FF2B5EF4-FFF2-40B4-BE49-F238E27FC236}">
                <a16:creationId xmlns:a16="http://schemas.microsoft.com/office/drawing/2014/main" id="{AF37E4DC-9181-401D-BD41-D8F1A47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60959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7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77010"/>
            <a:ext cx="6955491" cy="3519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Everything is “bug” 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You can create/edit/query bugs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 fields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Title/priority/severity/assigned to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 field called</a:t>
            </a:r>
            <a:r>
              <a:rPr lang="zh-CN" altLang="en-US" dirty="0"/>
              <a:t> “</a:t>
            </a:r>
            <a:r>
              <a:rPr lang="en-US" altLang="zh-CN" dirty="0"/>
              <a:t>issue type</a:t>
            </a:r>
            <a:r>
              <a:rPr lang="zh-CN" altLang="en-US" dirty="0"/>
              <a:t>”</a:t>
            </a:r>
            <a:endParaRPr lang="en-US" altLang="zh-CN" dirty="0"/>
          </a:p>
          <a:p>
            <a:pPr marL="900113" lvl="2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Bug,  suggestion</a:t>
            </a:r>
            <a:r>
              <a:rPr lang="zh-CN" altLang="en-US" dirty="0"/>
              <a:t>，</a:t>
            </a:r>
            <a:r>
              <a:rPr lang="en-US" altLang="zh-CN" dirty="0"/>
              <a:t>localization issue, performance</a:t>
            </a:r>
            <a:r>
              <a:rPr lang="zh-CN" altLang="en-US" dirty="0"/>
              <a:t> </a:t>
            </a:r>
            <a:endParaRPr lang="en-US" altLang="zh-CN" dirty="0"/>
          </a:p>
          <a:p>
            <a:pPr marL="900113" lvl="2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Different Issue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implies different work flow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Raid as part of MS culture —“raid me a bug”. 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Manage windows 95/2000, office 97, millions of records</a:t>
            </a:r>
          </a:p>
        </p:txBody>
      </p:sp>
    </p:spTree>
    <p:extLst>
      <p:ext uri="{BB962C8B-B14F-4D97-AF65-F5344CB8AC3E}">
        <p14:creationId xmlns:p14="http://schemas.microsoft.com/office/powerpoint/2010/main" val="94188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MSF </a:t>
            </a:r>
            <a:r>
              <a:rPr lang="zh-CN" altLang="en-US" dirty="0"/>
              <a:t>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推动信息共享与沟通（</a:t>
            </a:r>
            <a:r>
              <a:rPr lang="en-US" dirty="0"/>
              <a:t>Foster open communications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为共同的远景而工作 </a:t>
            </a:r>
            <a:r>
              <a:rPr lang="en-US" altLang="zh-CN" dirty="0"/>
              <a:t>(</a:t>
            </a:r>
            <a:r>
              <a:rPr lang="en-US" dirty="0"/>
              <a:t>Work toward a shared vision)</a:t>
            </a:r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充分授权和信任（</a:t>
            </a:r>
            <a:r>
              <a:rPr lang="en-US" dirty="0"/>
              <a:t>Empower team members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各司其职，对项目共同负责（</a:t>
            </a:r>
            <a:r>
              <a:rPr lang="en-US" dirty="0"/>
              <a:t>Establish clear accountability and shared responsibility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重视商业价值（</a:t>
            </a:r>
            <a:r>
              <a:rPr lang="en-US" dirty="0"/>
              <a:t>Focus on delivering business value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保持敏捷，预期变化（</a:t>
            </a:r>
            <a:r>
              <a:rPr lang="en-US" dirty="0"/>
              <a:t>Stay agile, expect change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投资质量（</a:t>
            </a:r>
            <a:r>
              <a:rPr lang="en-US" dirty="0"/>
              <a:t>Invest in quality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学习所有的经验（</a:t>
            </a:r>
            <a:r>
              <a:rPr lang="en-US" dirty="0"/>
              <a:t>Learn from all experiences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与顾客合作</a:t>
            </a:r>
            <a:r>
              <a:rPr lang="en-US" altLang="zh-CN" dirty="0"/>
              <a:t>(Partner with internal &amp; external customers)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BBS </a:t>
            </a:r>
            <a:r>
              <a:rPr lang="zh-CN" altLang="en-US" sz="2700" dirty="0">
                <a:latin typeface="+mn-ea"/>
                <a:ea typeface="+mn-ea"/>
              </a:rPr>
              <a:t>（</a:t>
            </a:r>
            <a:r>
              <a:rPr lang="en-US" altLang="zh-CN" sz="2700" b="0" dirty="0">
                <a:latin typeface="+mn-ea"/>
                <a:ea typeface="+mn-ea"/>
              </a:rPr>
              <a:t>Microsoft Exchange Public Folder</a:t>
            </a:r>
            <a:r>
              <a:rPr lang="zh-CN" altLang="en-US" sz="27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152651" y="1682522"/>
            <a:ext cx="69554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dirty="0"/>
              <a:t>我们平时就在</a:t>
            </a:r>
            <a:r>
              <a:rPr lang="en-US" altLang="zh-CN" dirty="0"/>
              <a:t>BBS </a:t>
            </a:r>
            <a:r>
              <a:rPr lang="zh-CN" altLang="en-US" dirty="0"/>
              <a:t>上活动，能否也用</a:t>
            </a:r>
            <a:r>
              <a:rPr lang="en-US" altLang="zh-CN" dirty="0"/>
              <a:t>BBS </a:t>
            </a:r>
            <a:r>
              <a:rPr lang="zh-CN" altLang="en-US" dirty="0"/>
              <a:t>来管理软件开发呢？</a:t>
            </a:r>
            <a:endParaRPr lang="en-US" altLang="zh-CN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Outlook 98: solve the sharing problem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Part of “dogfood exchange”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Fast definition of exchange forms, and easy sharing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Clear roles and responsibilities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Can sort by key fields and show simple project status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issues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No history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No easy query language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Almost like today’s SharePoint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or </a:t>
            </a:r>
            <a:r>
              <a:rPr lang="zh-CN" altLang="en-US" dirty="0"/>
              <a:t>水木</a:t>
            </a:r>
            <a:r>
              <a:rPr lang="en-US" altLang="zh-CN" dirty="0"/>
              <a:t>BBS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Lesson – let each team decide what’s best for the team. </a:t>
            </a:r>
          </a:p>
        </p:txBody>
      </p:sp>
    </p:spTree>
    <p:extLst>
      <p:ext uri="{BB962C8B-B14F-4D97-AF65-F5344CB8AC3E}">
        <p14:creationId xmlns:p14="http://schemas.microsoft.com/office/powerpoint/2010/main" val="2789713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15" y="1605397"/>
            <a:ext cx="4548286" cy="2899063"/>
          </a:xfrm>
        </p:spPr>
      </p:pic>
      <p:sp>
        <p:nvSpPr>
          <p:cNvPr id="3" name="矩形 2"/>
          <p:cNvSpPr/>
          <p:nvPr/>
        </p:nvSpPr>
        <p:spPr>
          <a:xfrm>
            <a:off x="2152651" y="1684406"/>
            <a:ext cx="3512127" cy="1797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Why can’t we use MS Project to manage our software project?</a:t>
            </a:r>
          </a:p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Great in high level planning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Huge charts and tables in the hall way</a:t>
            </a:r>
          </a:p>
        </p:txBody>
      </p:sp>
    </p:spTree>
    <p:extLst>
      <p:ext uri="{BB962C8B-B14F-4D97-AF65-F5344CB8AC3E}">
        <p14:creationId xmlns:p14="http://schemas.microsoft.com/office/powerpoint/2010/main" val="6037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84407"/>
            <a:ext cx="6955491" cy="249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Troubles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Sharing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It assumes everybody finishes one task then start the next one. 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Dependencies become a mess </a:t>
            </a:r>
            <a:r>
              <a:rPr lang="zh-CN" altLang="en-US" dirty="0"/>
              <a:t>（复杂的依赖关系）</a:t>
            </a:r>
            <a:endParaRPr lang="en-US" altLang="zh-CN" dirty="0"/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How to assign on task to another person, while keeping the previous history?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How to show the status of the whole team?</a:t>
            </a:r>
          </a:p>
        </p:txBody>
      </p:sp>
    </p:spTree>
    <p:extLst>
      <p:ext uri="{BB962C8B-B14F-4D97-AF65-F5344CB8AC3E}">
        <p14:creationId xmlns:p14="http://schemas.microsoft.com/office/powerpoint/2010/main" val="31444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152650" y="1983129"/>
            <a:ext cx="7036174" cy="3271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964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802813"/>
            <a:ext cx="554355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We used in Outlook</a:t>
            </a:r>
            <a:r>
              <a:rPr lang="zh-CN" altLang="en-US" dirty="0"/>
              <a:t> </a:t>
            </a:r>
            <a:r>
              <a:rPr lang="en-US" altLang="zh-CN" dirty="0"/>
              <a:t>XP – Outlook 2007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Provides Object</a:t>
            </a:r>
            <a:r>
              <a:rPr lang="zh-CN" altLang="en-US" dirty="0"/>
              <a:t> </a:t>
            </a:r>
            <a:r>
              <a:rPr lang="en-US" altLang="zh-CN" dirty="0"/>
              <a:t>Model for add-in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Replaces Raid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Product Studio supports more types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bugs/</a:t>
            </a:r>
            <a:r>
              <a:rPr lang="en-US" altLang="zh-CN" dirty="0" err="1"/>
              <a:t>TestCases</a:t>
            </a:r>
            <a:r>
              <a:rPr lang="en-US" altLang="zh-CN" dirty="0"/>
              <a:t>/</a:t>
            </a:r>
            <a:r>
              <a:rPr lang="en-US" altLang="zh-CN" dirty="0" err="1"/>
              <a:t>TestResults</a:t>
            </a:r>
            <a:r>
              <a:rPr lang="en-US" altLang="zh-CN" dirty="0"/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Planning to support “task management”</a:t>
            </a:r>
          </a:p>
        </p:txBody>
      </p:sp>
    </p:spTree>
    <p:extLst>
      <p:ext uri="{BB962C8B-B14F-4D97-AF65-F5344CB8AC3E}">
        <p14:creationId xmlns:p14="http://schemas.microsoft.com/office/powerpoint/2010/main" val="1680819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Team Foundation Server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2068930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algn="ctr"/>
            <a:r>
              <a:rPr lang="en-US" altLang="zh-CN" sz="2100" dirty="0">
                <a:latin typeface="+mn-ea"/>
              </a:rPr>
              <a:t>Work item = all things we need to do</a:t>
            </a:r>
          </a:p>
        </p:txBody>
      </p:sp>
      <p:pic>
        <p:nvPicPr>
          <p:cNvPr id="7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7306" y="2791706"/>
            <a:ext cx="5661212" cy="2691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9911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TFS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147731" y="1764715"/>
            <a:ext cx="5495855" cy="375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5926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>
                <a:latin typeface="+mn-ea"/>
                <a:ea typeface="+mn-ea"/>
              </a:rPr>
              <a:t>TFS work item types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752464"/>
            <a:ext cx="4572000" cy="352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item types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Task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Bug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Scenario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Risk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Quality of Service Requirement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Reference name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The permanent name for a field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Company.domain.name</a:t>
            </a:r>
          </a:p>
        </p:txBody>
      </p:sp>
    </p:spTree>
    <p:extLst>
      <p:ext uri="{BB962C8B-B14F-4D97-AF65-F5344CB8AC3E}">
        <p14:creationId xmlns:p14="http://schemas.microsoft.com/office/powerpoint/2010/main" val="3563389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Strength of TFS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1" y="1752400"/>
            <a:ext cx="70554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Flexible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Team size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 5 ~ 2000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Support different process (MSF Agile, CMMI)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Integrated tool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item tracking / source control / build / reporting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public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Web Service API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with 3</a:t>
            </a:r>
            <a:r>
              <a:rPr lang="en-US" altLang="zh-CN" baseline="30000" dirty="0">
                <a:latin typeface="+mn-ea"/>
              </a:rPr>
              <a:t>rd</a:t>
            </a:r>
            <a:r>
              <a:rPr lang="en-US" altLang="zh-CN" dirty="0">
                <a:latin typeface="+mn-ea"/>
              </a:rPr>
              <a:t> party apps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public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programming API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You can design your own add-in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Web interface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and multiple clients</a:t>
            </a:r>
          </a:p>
        </p:txBody>
      </p:sp>
    </p:spTree>
    <p:extLst>
      <p:ext uri="{BB962C8B-B14F-4D97-AF65-F5344CB8AC3E}">
        <p14:creationId xmlns:p14="http://schemas.microsoft.com/office/powerpoint/2010/main" val="3575035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TFS &amp; Win10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419" y="1564142"/>
            <a:ext cx="6672263" cy="1950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2651" y="3813955"/>
            <a:ext cx="702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Most of current MS projects are managed by TFS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People: 30,000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Source code: 100G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Location</a:t>
            </a:r>
            <a:r>
              <a:rPr lang="en-US" altLang="zh-CN">
                <a:latin typeface="+mn-ea"/>
              </a:rPr>
              <a:t>: 6 </a:t>
            </a:r>
            <a:r>
              <a:rPr lang="en-US" altLang="zh-CN" dirty="0">
                <a:latin typeface="+mn-ea"/>
              </a:rPr>
              <a:t>different time zones</a:t>
            </a:r>
          </a:p>
        </p:txBody>
      </p:sp>
    </p:spTree>
    <p:extLst>
      <p:ext uri="{BB962C8B-B14F-4D97-AF65-F5344CB8AC3E}">
        <p14:creationId xmlns:p14="http://schemas.microsoft.com/office/powerpoint/2010/main" val="324336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open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dirty="0"/>
              <a:t>推动信息共享与沟通（</a:t>
            </a:r>
            <a:r>
              <a:rPr lang="en-US" dirty="0"/>
              <a:t>Foster open communications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dirty="0"/>
              <a:t>TFS,  work item, version control, </a:t>
            </a:r>
            <a:r>
              <a:rPr lang="en-US" dirty="0" err="1"/>
              <a:t>sharepoint</a:t>
            </a:r>
            <a:r>
              <a:rPr lang="en-US" dirty="0"/>
              <a:t>, TFS   Alert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dirty="0"/>
              <a:t>TFS</a:t>
            </a:r>
            <a:r>
              <a:rPr lang="zh-CN" altLang="en-US" dirty="0"/>
              <a:t>中，所有和项目有关的信息都会保存起来。</a:t>
            </a:r>
            <a:endParaRPr lang="en-US" altLang="zh-CN" dirty="0"/>
          </a:p>
          <a:p>
            <a:r>
              <a:rPr lang="zh-CN" altLang="en-US" dirty="0"/>
              <a:t>看不到所有信息，那么项目进度以及项目中存在的各种问题就不能及时让所有人知道，这样</a:t>
            </a:r>
            <a:r>
              <a:rPr lang="en-US" dirty="0"/>
              <a:t>MSF</a:t>
            </a:r>
            <a:r>
              <a:rPr lang="zh-CN" altLang="en-US" dirty="0"/>
              <a:t>中其他的原则也就不能实行了。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Microsoft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14" y="2355637"/>
            <a:ext cx="6458899" cy="27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of PM in Microsoft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the team grows, communication becomes a problem</a:t>
            </a:r>
          </a:p>
          <a:p>
            <a:pPr lvl="1"/>
            <a:r>
              <a:rPr lang="en-US" altLang="zh-CN" dirty="0"/>
              <a:t>O(n^2)</a:t>
            </a:r>
          </a:p>
          <a:p>
            <a:pPr lvl="1"/>
            <a:r>
              <a:rPr lang="en-US" altLang="zh-CN" dirty="0"/>
              <a:t>Keep adding programmers into a team is NOT going to work</a:t>
            </a:r>
          </a:p>
          <a:p>
            <a:r>
              <a:rPr lang="en-US" altLang="zh-CN" dirty="0"/>
              <a:t>Charles Simonyi has an idea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2568" y="1727429"/>
            <a:ext cx="2514600" cy="3118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2" y="2909393"/>
            <a:ext cx="3692669" cy="23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15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Original idea of 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Program Manager</a:t>
            </a:r>
          </a:p>
          <a:p>
            <a:pPr lvl="1"/>
            <a:r>
              <a:rPr lang="en-US" altLang="zh-CN" dirty="0"/>
              <a:t>Master Programmer vs. Slave Programmer</a:t>
            </a:r>
          </a:p>
          <a:p>
            <a:r>
              <a:rPr lang="en-US" altLang="zh-CN" dirty="0"/>
              <a:t>Master Programmer  (Program Manager)</a:t>
            </a:r>
          </a:p>
          <a:p>
            <a:pPr lvl="1"/>
            <a:r>
              <a:rPr lang="en-US" altLang="zh-CN" dirty="0"/>
              <a:t>Write high level code</a:t>
            </a:r>
          </a:p>
          <a:p>
            <a:r>
              <a:rPr lang="en-US" altLang="zh-CN" dirty="0"/>
              <a:t>Slave/Junior Programmer</a:t>
            </a:r>
          </a:p>
          <a:p>
            <a:pPr lvl="1"/>
            <a:r>
              <a:rPr lang="en-US" altLang="zh-CN" dirty="0"/>
              <a:t>Write detail implementation code</a:t>
            </a:r>
          </a:p>
          <a:p>
            <a:pPr lvl="1"/>
            <a:r>
              <a:rPr lang="en-US" altLang="zh-CN" dirty="0"/>
              <a:t>Works for a PM</a:t>
            </a:r>
          </a:p>
          <a:p>
            <a:r>
              <a:rPr lang="en-US" altLang="zh-CN" dirty="0"/>
              <a:t>“programmer’s apprentice”  - similar idea</a:t>
            </a:r>
          </a:p>
          <a:p>
            <a:pPr>
              <a:buNone/>
            </a:pPr>
            <a:endParaRPr lang="en-US" dirty="0"/>
          </a:p>
          <a:p>
            <a:r>
              <a:rPr lang="en-US" altLang="zh-CN" dirty="0"/>
              <a:t>But, nobody wanted to be a “slave”, or an “apprentice”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bunch of busy engineers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S</a:t>
            </a:r>
            <a:r>
              <a:rPr lang="en-US" dirty="0"/>
              <a:t>oftware development was getting so complicated that</a:t>
            </a:r>
          </a:p>
          <a:p>
            <a:pPr lvl="1"/>
            <a:r>
              <a:rPr lang="en-US" dirty="0"/>
              <a:t> None of the programmers had the time to figure out how to make software that was either </a:t>
            </a:r>
            <a:r>
              <a:rPr lang="en-US" b="1" dirty="0"/>
              <a:t>usable</a:t>
            </a:r>
            <a:r>
              <a:rPr lang="en-US" dirty="0"/>
              <a:t> or </a:t>
            </a:r>
            <a:r>
              <a:rPr lang="en-US" b="1" dirty="0"/>
              <a:t>useful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marketing team was ranting and raving about customer needs and nobody had time to talk to them or </a:t>
            </a:r>
            <a:r>
              <a:rPr lang="en-US" b="1" dirty="0"/>
              <a:t>translate</a:t>
            </a:r>
            <a:r>
              <a:rPr lang="en-US" dirty="0"/>
              <a:t> their MBA-speak into </a:t>
            </a:r>
            <a:r>
              <a:rPr lang="en-US" b="1" dirty="0"/>
              <a:t>actual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Product design involves a lot of work: </a:t>
            </a:r>
          </a:p>
          <a:p>
            <a:pPr lvl="2"/>
            <a:r>
              <a:rPr lang="en-US" dirty="0"/>
              <a:t>talking to users, </a:t>
            </a:r>
          </a:p>
          <a:p>
            <a:pPr lvl="2"/>
            <a:r>
              <a:rPr lang="en-US" dirty="0"/>
              <a:t>running usability tests, </a:t>
            </a:r>
          </a:p>
          <a:p>
            <a:pPr lvl="2"/>
            <a:r>
              <a:rPr lang="en-US" dirty="0"/>
              <a:t>reviewing competitive products, </a:t>
            </a:r>
          </a:p>
          <a:p>
            <a:pPr lvl="2"/>
            <a:r>
              <a:rPr lang="en-US" dirty="0"/>
              <a:t>and thinking hard about how to make things easier, </a:t>
            </a:r>
          </a:p>
          <a:p>
            <a:r>
              <a:rPr lang="en-US" dirty="0"/>
              <a:t>most programmers just didn’t have the time (nor were they particularly good at it).</a:t>
            </a:r>
          </a:p>
        </p:txBody>
      </p:sp>
    </p:spTree>
    <p:extLst>
      <p:ext uri="{BB962C8B-B14F-4D97-AF65-F5344CB8AC3E}">
        <p14:creationId xmlns:p14="http://schemas.microsoft.com/office/powerpoint/2010/main" val="42866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Turn the idea around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1950" y="1714500"/>
            <a:ext cx="2133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52651" y="1714500"/>
            <a:ext cx="572019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 err="1"/>
              <a:t>Jabe</a:t>
            </a:r>
            <a:r>
              <a:rPr lang="en-US" altLang="zh-CN" dirty="0"/>
              <a:t> Blumenthal (1984, first PM)</a:t>
            </a:r>
          </a:p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/>
              <a:t>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Do everything besides coding and testing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</a:t>
            </a:r>
            <a:r>
              <a:rPr lang="en-US" dirty="0"/>
              <a:t> would own the </a:t>
            </a:r>
            <a:r>
              <a:rPr lang="en-US" i="1" dirty="0"/>
              <a:t>design</a:t>
            </a:r>
            <a:r>
              <a:rPr lang="en-US" dirty="0"/>
              <a:t> and the </a:t>
            </a:r>
            <a:r>
              <a:rPr lang="en-US" i="1" dirty="0"/>
              <a:t>spec</a:t>
            </a:r>
            <a:r>
              <a:rPr lang="en-US" dirty="0"/>
              <a:t> for products.</a:t>
            </a:r>
            <a:endParaRPr lang="en-US" altLang="zh-CN" dirty="0"/>
          </a:p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/>
              <a:t>PM has similar career path  as dev/test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PM-&gt;PM II  -&gt; Senior PM -&gt; Principal PM -&gt;…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PM-&gt;PM lead -&gt; PM Manager (Group PM) -&gt;Director of PM -&gt; VP in charge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  <a:buSzPct val="85000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52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Role of PM -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Role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Gather requirements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Design UI, Write spec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Coordinate </a:t>
            </a:r>
            <a:r>
              <a:rPr lang="en-US" dirty="0"/>
              <a:t>marketing, documentation, testing, localization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Lead the team to reach decision (as money to the society)</a:t>
            </a:r>
          </a:p>
          <a:p>
            <a:r>
              <a:rPr lang="en-US" altLang="zh-CN" dirty="0"/>
              <a:t>PM: focus on the big picture, the balance of Time/Resource/Feature</a:t>
            </a:r>
          </a:p>
          <a:p>
            <a:r>
              <a:rPr lang="en-US" altLang="zh-CN" dirty="0"/>
              <a:t>Dev/test/etc: focus on individual 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27742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Project Manager vs. Program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81350" y="1727429"/>
          <a:ext cx="5829300" cy="35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Proj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Prog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Leads a team of subordinates to work on a project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</a:t>
                      </a:r>
                      <a:r>
                        <a:rPr lang="en-US" sz="1800" baseline="0" dirty="0"/>
                        <a:t> peers on feature(s)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7">
                <a:tc>
                  <a:txBody>
                    <a:bodyPr/>
                    <a:lstStyle/>
                    <a:p>
                      <a:r>
                        <a:rPr lang="en-US" sz="1800" dirty="0"/>
                        <a:t>Usually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the single person representing the project to stake holders and 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many PMs working inside a team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Has final say about features and other decisions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 others</a:t>
                      </a:r>
                      <a:r>
                        <a:rPr lang="en-US" sz="1800" baseline="0" dirty="0"/>
                        <a:t> to reach a decision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800" dirty="0"/>
                        <a:t>Also focus on People</a:t>
                      </a:r>
                      <a:r>
                        <a:rPr lang="en-US" sz="1800" baseline="0" dirty="0"/>
                        <a:t> management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Focus only on technical issues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(2)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24100" y="3244175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algn="ctr"/>
            <a:r>
              <a:rPr lang="en-US" altLang="zh-CN" sz="2100" dirty="0">
                <a:cs typeface="Arial" charset="0"/>
              </a:rPr>
              <a:t>What’s Microsoft Dev</a:t>
            </a:r>
            <a:r>
              <a:rPr lang="zh-CN" altLang="en-US" sz="2100" dirty="0">
                <a:cs typeface="Arial" charset="0"/>
              </a:rPr>
              <a:t> </a:t>
            </a:r>
            <a:r>
              <a:rPr lang="en-US" altLang="zh-CN" sz="2100" dirty="0">
                <a:cs typeface="Arial" charset="0"/>
              </a:rPr>
              <a:t>: Test ratio in 1982?</a:t>
            </a:r>
          </a:p>
        </p:txBody>
      </p:sp>
    </p:spTree>
    <p:extLst>
      <p:ext uri="{BB962C8B-B14F-4D97-AF65-F5344CB8AC3E}">
        <p14:creationId xmlns:p14="http://schemas.microsoft.com/office/powerpoint/2010/main" val="4275331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Tools + methodology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15827"/>
            <a:ext cx="7547162" cy="390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Ad hoc -&gt;General -&gt; specialized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Excel -&gt; Raid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-&gt; Project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-&gt;Product Studio -&gt; TFS</a:t>
            </a:r>
          </a:p>
          <a:p>
            <a:pPr marL="257175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Methodology evolves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All </a:t>
            </a:r>
            <a:r>
              <a:rPr lang="en-US" altLang="zh-CN" sz="1500" dirty="0" err="1">
                <a:latin typeface="+mn-ea"/>
              </a:rPr>
              <a:t>devs</a:t>
            </a:r>
            <a:r>
              <a:rPr lang="en-US" altLang="zh-CN" sz="1500" dirty="0">
                <a:latin typeface="+mn-ea"/>
              </a:rPr>
              <a:t> in early years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Shared test team to specialized test team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dev: test    20:1   to 1:1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PM</a:t>
            </a:r>
            <a:r>
              <a:rPr lang="zh-CN" altLang="en-US" sz="1500" dirty="0">
                <a:latin typeface="+mn-ea"/>
              </a:rPr>
              <a:t>  </a:t>
            </a:r>
            <a:r>
              <a:rPr lang="en-US" altLang="zh-CN" sz="1500" dirty="0">
                <a:latin typeface="+mn-ea"/>
              </a:rPr>
              <a:t>(1984)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Feature team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pm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+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dev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+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test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Focus on security and process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MSF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4.0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Agile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MSF for CMMI</a:t>
            </a:r>
          </a:p>
        </p:txBody>
      </p:sp>
    </p:spTree>
    <p:extLst>
      <p:ext uri="{BB962C8B-B14F-4D97-AF65-F5344CB8AC3E}">
        <p14:creationId xmlns:p14="http://schemas.microsoft.com/office/powerpoint/2010/main" val="2987673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 &amp; other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MSF &amp; CMM</a:t>
            </a:r>
          </a:p>
          <a:p>
            <a:pPr lvl="1"/>
            <a:r>
              <a:rPr lang="en-US" dirty="0"/>
              <a:t>Should we use Capability Maturity Model to measure MS process?</a:t>
            </a:r>
          </a:p>
          <a:p>
            <a:r>
              <a:rPr lang="en-US" dirty="0"/>
              <a:t>MSF &amp; Six Sigma</a:t>
            </a:r>
          </a:p>
          <a:p>
            <a:pPr lvl="1"/>
            <a:r>
              <a:rPr lang="en-US" dirty="0"/>
              <a:t>A six sigma process is one in which 99.99966% of all opportunities to produce some feature of a part are statistically expected to be free of defects (3.4 defective features / million opportunities)</a:t>
            </a:r>
          </a:p>
          <a:p>
            <a:pPr lvl="1"/>
            <a:r>
              <a:rPr lang="en-US" dirty="0"/>
              <a:t>Should we treat software development as hardware manufacture?</a:t>
            </a:r>
          </a:p>
          <a:p>
            <a:pPr lvl="1"/>
            <a:r>
              <a:rPr lang="en-US" dirty="0"/>
              <a:t>MVP: Minimum Viable Product</a:t>
            </a:r>
          </a:p>
          <a:p>
            <a:pPr lvl="1"/>
            <a:r>
              <a:rPr lang="en-US" dirty="0"/>
              <a:t>MBP: Maximum Beautiful Product</a:t>
            </a:r>
          </a:p>
        </p:txBody>
      </p:sp>
    </p:spTree>
    <p:extLst>
      <p:ext uri="{BB962C8B-B14F-4D97-AF65-F5344CB8AC3E}">
        <p14:creationId xmlns:p14="http://schemas.microsoft.com/office/powerpoint/2010/main" val="363441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Work toward a shared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zh-CN" altLang="en-US" dirty="0"/>
              <a:t>为共同的远景而工作 </a:t>
            </a:r>
            <a:r>
              <a:rPr lang="en-US" altLang="zh-CN" dirty="0"/>
              <a:t>(</a:t>
            </a:r>
            <a:r>
              <a:rPr lang="en-US" dirty="0"/>
              <a:t>Work toward a shared vision)</a:t>
            </a:r>
          </a:p>
          <a:p>
            <a:r>
              <a:rPr lang="zh-CN" altLang="en-US" dirty="0"/>
              <a:t>这个目标必须是明确的，没有二义性；</a:t>
            </a:r>
            <a:endParaRPr lang="en-US" dirty="0"/>
          </a:p>
          <a:p>
            <a:r>
              <a:rPr lang="zh-CN" altLang="en-US" dirty="0"/>
              <a:t>这个目标不是当前就能达到，必须是通过努力才能达到的；</a:t>
            </a:r>
            <a:endParaRPr lang="en-US" dirty="0"/>
          </a:p>
          <a:p>
            <a:r>
              <a:rPr lang="zh-CN" altLang="en-US" dirty="0"/>
              <a:t>这个目标不是空泛的，它应该对项目成员每天的工作都有指导作用。每天你来上班，如果发现你做的事情和项目的远景没有帮助，你应该提出来。</a:t>
            </a: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Drive for result – death march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52651" y="1803583"/>
            <a:ext cx="1569944" cy="390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Stabilization</a:t>
            </a:r>
            <a:br>
              <a:rPr lang="en-US" altLang="zh-CN" dirty="0">
                <a:latin typeface="+mn-ea"/>
              </a:rPr>
            </a:b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Drive to ZBB</a:t>
            </a: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</p:txBody>
      </p:sp>
      <p:pic>
        <p:nvPicPr>
          <p:cNvPr id="6" name="Picture 2" descr="image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836" y="1803582"/>
            <a:ext cx="5471037" cy="35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837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2008 — later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695221"/>
            <a:ext cx="8407774" cy="171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Agile Process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SCRUM, Burn Down Chart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Continuous Improvement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Quick feedback and fix from users</a:t>
            </a:r>
          </a:p>
        </p:txBody>
      </p:sp>
    </p:spTree>
    <p:extLst>
      <p:ext uri="{BB962C8B-B14F-4D97-AF65-F5344CB8AC3E}">
        <p14:creationId xmlns:p14="http://schemas.microsoft.com/office/powerpoint/2010/main" val="1821500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912-B83D-4D63-9088-91154BE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429C-82AB-4757-BF73-66522D69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和用户社区有紧密的联系，要发布的功能都事先通气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在公司内部采用了</a:t>
            </a:r>
            <a:r>
              <a:rPr lang="en-US" altLang="zh-CN" dirty="0"/>
              <a:t>Stack Overflow </a:t>
            </a:r>
            <a:r>
              <a:rPr lang="zh-CN" altLang="en-US" dirty="0"/>
              <a:t>企业版，大家在内部的</a:t>
            </a:r>
            <a:r>
              <a:rPr lang="en-US" altLang="zh-CN" dirty="0"/>
              <a:t>Stack Overﬂow </a:t>
            </a:r>
            <a:r>
              <a:rPr lang="zh-CN" altLang="en-US" dirty="0"/>
              <a:t>进行技术交 流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TFS </a:t>
            </a:r>
            <a:r>
              <a:rPr lang="zh-CN" altLang="en-US" dirty="0"/>
              <a:t>也和</a:t>
            </a:r>
            <a:r>
              <a:rPr lang="en-US" altLang="zh-CN" dirty="0"/>
              <a:t>Git </a:t>
            </a:r>
            <a:r>
              <a:rPr lang="zh-CN" altLang="en-US" dirty="0"/>
              <a:t>无缝集成，微软的默认源代码管理工具采用了</a:t>
            </a:r>
            <a:r>
              <a:rPr lang="en-US" altLang="zh-CN" dirty="0"/>
              <a:t>Git </a:t>
            </a:r>
            <a:r>
              <a:rPr lang="zh-CN" altLang="en-US" dirty="0"/>
              <a:t>为了让</a:t>
            </a:r>
            <a:r>
              <a:rPr lang="en-US" altLang="zh-CN" dirty="0"/>
              <a:t>Git </a:t>
            </a:r>
            <a:r>
              <a:rPr lang="zh-CN" altLang="en-US" dirty="0"/>
              <a:t>能处理 庞大的代码库，</a:t>
            </a:r>
            <a:r>
              <a:rPr lang="en-US" altLang="zh-CN" dirty="0"/>
              <a:t>TFS </a:t>
            </a:r>
            <a:r>
              <a:rPr lang="zh-CN" altLang="en-US" dirty="0"/>
              <a:t>团队还进行了几次技术改造，并且把这个项目开源共享。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自组织的团队</a:t>
            </a:r>
            <a:r>
              <a:rPr lang="en-US" altLang="zh-CN" dirty="0"/>
              <a:t>: </a:t>
            </a:r>
            <a:r>
              <a:rPr lang="zh-CN" altLang="en-US" dirty="0"/>
              <a:t>每个大的里程碑结束后，所有的团队成员都可以自己选择下一个项目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这时候，项目的领头人，通常是研发组长和</a:t>
            </a:r>
            <a:r>
              <a:rPr lang="en-US" altLang="zh-CN" dirty="0"/>
              <a:t>PM</a:t>
            </a:r>
            <a:r>
              <a:rPr lang="zh-CN" altLang="en-US" dirty="0"/>
              <a:t>，就要一起极力向大家兜售自己项目 的意义，声称在他们领导下的团队将是多么有意思，等等。数据显示，八成的团队成 员留在原来的团队，二成换组，这对于团队技能的持续性、开拓新机会、带来新鲜血液， 都是很好的平衡。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78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Release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458543"/>
            <a:ext cx="7886700" cy="230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152650" y="1672448"/>
            <a:ext cx="7820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350" dirty="0"/>
              <a:t>Daily Build &amp; Test: Canary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Depends on quality, push </a:t>
            </a:r>
            <a:r>
              <a:rPr lang="en-US" sz="1350"/>
              <a:t>to OSG/Microsoft/Windows-Insiders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88132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Summary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29781"/>
            <a:ext cx="8407774" cy="340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Technology and culture shapes the way we manage project</a:t>
            </a:r>
          </a:p>
          <a:p>
            <a:pPr marL="557213" lvl="1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Technology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Whiteboard, excel, notepad, client/server, managed code, web…</a:t>
            </a:r>
          </a:p>
          <a:p>
            <a:pPr marL="557213" lvl="1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Culture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Result-driven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Hard working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Dogfood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Let individual team make decision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Postmortem, keep learning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Respect the rules in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72634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types of “Building”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eaLnBrk="0" hangingPunct="0"/>
            <a:r>
              <a:rPr lang="en-US" dirty="0"/>
              <a:t>Build To Learn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开发软件，构建系统的目的是做进一步的试验，试图发现客观规律或某个试验方法的优点与缺点。这些项目经常是科研论文的基础工作。</a:t>
            </a:r>
            <a:endParaRPr lang="en-US" dirty="0"/>
          </a:p>
          <a:p>
            <a:pPr lvl="0" eaLnBrk="0" hangingPunct="0"/>
            <a:r>
              <a:rPr lang="en-US" dirty="0"/>
              <a:t>Build To Show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为了突出地展现某个技术的作用，开发一些演示为目的的软件，这些项目很吸引眼球，经常获得新闻报道，但是功能未必全面或实用。</a:t>
            </a:r>
            <a:endParaRPr lang="en-US" dirty="0"/>
          </a:p>
          <a:p>
            <a:pPr lvl="0" eaLnBrk="0" hangingPunct="0"/>
            <a:r>
              <a:rPr lang="en-US" dirty="0"/>
              <a:t>Build To Serve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为了服务一定范围的目标用户而构建的工具等，有时以公开的</a:t>
            </a:r>
            <a:r>
              <a:rPr lang="en-US" dirty="0"/>
              <a:t>SDK </a:t>
            </a:r>
            <a:r>
              <a:rPr lang="zh-CN" altLang="en-US" dirty="0"/>
              <a:t>形式发布，让别的研发人员使用。</a:t>
            </a:r>
            <a:endParaRPr lang="en-US" dirty="0"/>
          </a:p>
          <a:p>
            <a:pPr lvl="0" eaLnBrk="0" hangingPunct="0"/>
            <a:r>
              <a:rPr lang="en-US" dirty="0"/>
              <a:t>Build To Win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以在市场上赢得用户为目标而构建的软件。这也是种种科学发现，技术突破最好的试金石。所有以营利为目的的公司和团队都在为此努力。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41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C432-0C11-4CC0-B621-BC1EDFB4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Cargo Cult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903D-0D5D-4EDB-8552-D42E1780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6477000" cy="46256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二战时美军在太平洋某个小岛修 建了机场，岛上的土著们看到士兵头戴钢盔，身背步话机，嘴里不停地叽里咕噜。 然后，神奇的大鸟从天而降，士兵们从鸟肚子里拉出一箱箱货物，土著们也偶尔能 分到一些口香糖、香烟等新鲜玩意。战后美军撤了，土著们开始举行庄严的仪式， 他们把椰子壳扣在脑瓜上，身上绑着树枝冒充天线，模仿美军的样子，向空中喊叫， 希望神奇的大鸟能和以前一样从天而降。然而大鸟终究没有来，于是他们用椰子树 和野花扎了一个色彩斑斓的飞机模型来模拟大鸟的降落。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货船崇拜（</a:t>
            </a:r>
            <a:r>
              <a:rPr lang="en-US" altLang="zh-CN" sz="2800" dirty="0"/>
              <a:t>Cargo Cult</a:t>
            </a:r>
            <a:r>
              <a:rPr lang="zh-CN" altLang="en-US" sz="2800" dirty="0"/>
              <a:t>），就是试图以形似而神不似的努力， 去期望奇迹的发生。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2052" name="Picture 4" descr="https://www.newhistorian.com/wp-content/uploads/2018/07/cargocult1.jpg">
            <a:extLst>
              <a:ext uri="{FF2B5EF4-FFF2-40B4-BE49-F238E27FC236}">
                <a16:creationId xmlns:a16="http://schemas.microsoft.com/office/drawing/2014/main" id="{ED1742FE-ACDE-4F8C-9CAC-23653588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184275"/>
            <a:ext cx="3977154" cy="20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lanesian cargo cults and the unquenchable thirst of consumerism">
            <a:extLst>
              <a:ext uri="{FF2B5EF4-FFF2-40B4-BE49-F238E27FC236}">
                <a16:creationId xmlns:a16="http://schemas.microsoft.com/office/drawing/2014/main" id="{DC6E4208-05C5-408C-96EA-3AFF5732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775192"/>
            <a:ext cx="3977154" cy="20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15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A9C2-00E5-44CF-B14B-F79BCE78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避免 “形似而神不似”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626B-ED9F-4996-80BE-B812BEE8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做好软件项目，离不开人、技术、工具和方法。什么是软件开发的本质？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文盲</a:t>
            </a:r>
            <a:r>
              <a:rPr lang="zh-CN" altLang="en-US"/>
              <a:t>戴上度</a:t>
            </a:r>
            <a:r>
              <a:rPr lang="zh-CN" altLang="en-US" dirty="0"/>
              <a:t>数合适的眼镜，就能识字么？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“识字”的本质是什么？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什么样的条件能导致装 满货物的飞机降落到一个小岛上？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这个事情发生的本质原因是什么？ 是用椰子壳 做的头盔么？如果把头盔换成正牌的美军头盔，“ 飞机到来”的成功率会增加么？ 	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团队</a:t>
            </a:r>
            <a:r>
              <a:rPr lang="en-US" altLang="zh-CN" dirty="0"/>
              <a:t>A </a:t>
            </a:r>
            <a:r>
              <a:rPr lang="zh-CN" altLang="en-US" dirty="0"/>
              <a:t>用简单的看板方法，把写有任务内容的小贴纸贴在墙上；团队</a:t>
            </a:r>
            <a:r>
              <a:rPr lang="en-US" altLang="zh-CN" dirty="0"/>
              <a:t>B </a:t>
            </a:r>
            <a:r>
              <a:rPr lang="zh-CN" altLang="en-US" dirty="0"/>
              <a:t>用大型项 目管理软件，把任务状态存储在数据库中， 并通过算法画出任务变化的曲线。仅此区别，能推导出这两个团队的成功率的区别么？</a:t>
            </a:r>
          </a:p>
        </p:txBody>
      </p:sp>
    </p:spTree>
    <p:extLst>
      <p:ext uri="{BB962C8B-B14F-4D97-AF65-F5344CB8AC3E}">
        <p14:creationId xmlns:p14="http://schemas.microsoft.com/office/powerpoint/2010/main" val="351353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dirty="0"/>
              <a:t>eferences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515" y="1564143"/>
            <a:ext cx="3024589" cy="376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60" y="1564143"/>
            <a:ext cx="3165560" cy="37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60" y="1564143"/>
            <a:ext cx="2443163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0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练习和讨论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http://www.cnblogs.com/xinz/p/3854387.html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比如我们村里曾经有个体育新闻网站，当时它的远景号称是</a:t>
            </a:r>
            <a:r>
              <a:rPr lang="en-US" altLang="zh-CN" dirty="0"/>
              <a:t>——</a:t>
            </a:r>
            <a:endParaRPr lang="en-US" dirty="0"/>
          </a:p>
          <a:p>
            <a:pPr lvl="1"/>
            <a:r>
              <a:rPr lang="zh-CN" altLang="en-US" b="1" dirty="0"/>
              <a:t>“移山体育网提供即时、准确的体育新闻，它提供论坛，体育用品购物网络，使得体育爱好者能共享一个公平、健康、安全的交流环境。”</a:t>
            </a:r>
            <a:endParaRPr lang="en-US" dirty="0"/>
          </a:p>
          <a:p>
            <a:r>
              <a:rPr lang="en-US" altLang="zh-CN" dirty="0"/>
              <a:t>Later…  to some members: </a:t>
            </a:r>
          </a:p>
          <a:p>
            <a:pPr lvl="1"/>
            <a:r>
              <a:rPr lang="zh-CN" altLang="en-US" b="1" dirty="0"/>
              <a:t>“移山体育网要吸引眼球和广告，直到找到买家为止。”</a:t>
            </a:r>
            <a:endParaRPr lang="en-US" altLang="zh-CN" b="1" dirty="0"/>
          </a:p>
          <a:p>
            <a:pPr lvl="1"/>
            <a:r>
              <a:rPr lang="zh-CN" altLang="en-US" dirty="0"/>
              <a:t>提供球星和他们女友的照片 （</a:t>
            </a:r>
            <a:r>
              <a:rPr lang="en-US" altLang="zh-CN" dirty="0"/>
              <a:t>2007</a:t>
            </a:r>
            <a:r>
              <a:rPr lang="zh-CN" altLang="en-US" dirty="0"/>
              <a:t>年写的）</a:t>
            </a:r>
            <a:endParaRPr lang="en-US" altLang="zh-CN" dirty="0"/>
          </a:p>
          <a:p>
            <a:pPr lvl="1"/>
            <a:endParaRPr lang="en-US" b="1" dirty="0"/>
          </a:p>
          <a:p>
            <a:r>
              <a:rPr lang="zh-CN" altLang="en-US" dirty="0"/>
              <a:t>看这个</a:t>
            </a:r>
            <a:r>
              <a:rPr lang="zh-CN" altLang="en-US" dirty="0">
                <a:hlinkClick r:id="rId2"/>
              </a:rPr>
              <a:t>体育新闻网站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Empower 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充分授权和信任（</a:t>
            </a:r>
            <a:r>
              <a:rPr lang="en-US" dirty="0"/>
              <a:t>Empower team members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dirty="0"/>
              <a:t>1</a:t>
            </a:r>
            <a:r>
              <a:rPr lang="zh-CN" altLang="en-US" dirty="0"/>
              <a:t>）平等协作</a:t>
            </a:r>
            <a:r>
              <a:rPr lang="en-US" altLang="zh-CN" dirty="0"/>
              <a:t>——</a:t>
            </a:r>
            <a:r>
              <a:rPr lang="zh-CN" altLang="en-US" dirty="0"/>
              <a:t>成员之间，团队之间是平等协作的关系；</a:t>
            </a:r>
            <a:endParaRPr lang="en-US" dirty="0"/>
          </a:p>
          <a:p>
            <a:r>
              <a:rPr lang="zh-CN" altLang="en-US" dirty="0"/>
              <a:t>（</a:t>
            </a:r>
            <a:r>
              <a:rPr lang="en-US" dirty="0"/>
              <a:t>2</a:t>
            </a:r>
            <a:r>
              <a:rPr lang="zh-CN" altLang="en-US" dirty="0"/>
              <a:t>）充分授权给团队和成员。</a:t>
            </a:r>
            <a:endParaRPr lang="en-US" dirty="0"/>
          </a:p>
          <a:p>
            <a:r>
              <a:rPr lang="zh-CN" altLang="en-US" dirty="0"/>
              <a:t>这就是为什么</a:t>
            </a:r>
            <a:r>
              <a:rPr lang="en-US" dirty="0"/>
              <a:t>MSF</a:t>
            </a:r>
            <a:r>
              <a:rPr lang="zh-CN" altLang="en-US" dirty="0"/>
              <a:t>团队模型是网状，而不是层次结构。</a:t>
            </a:r>
            <a:endParaRPr lang="en-US" dirty="0"/>
          </a:p>
          <a:p>
            <a:r>
              <a:rPr lang="zh-CN" altLang="en-US" dirty="0"/>
              <a:t>这样做有什么好处？好处有两点：</a:t>
            </a:r>
            <a:endParaRPr lang="en-US" dirty="0"/>
          </a:p>
          <a:p>
            <a:r>
              <a:rPr lang="zh-CN" altLang="en-US" dirty="0"/>
              <a:t>（</a:t>
            </a:r>
            <a:r>
              <a:rPr lang="en-US" dirty="0"/>
              <a:t>1</a:t>
            </a:r>
            <a:r>
              <a:rPr lang="zh-CN" altLang="en-US" dirty="0"/>
              <a:t>）被授权的人会承担起自己对项目的责任，同时也期望同事们也同样对项目负责；</a:t>
            </a:r>
            <a:endParaRPr lang="en-US" dirty="0"/>
          </a:p>
          <a:p>
            <a:r>
              <a:rPr lang="zh-CN" altLang="en-US" dirty="0"/>
              <a:t>（</a:t>
            </a:r>
            <a:r>
              <a:rPr lang="en-US" dirty="0"/>
              <a:t>2</a:t>
            </a:r>
            <a:r>
              <a:rPr lang="zh-CN" altLang="en-US" dirty="0"/>
              <a:t>）</a:t>
            </a:r>
            <a:r>
              <a:rPr lang="en-US" dirty="0"/>
              <a:t>MSF</a:t>
            </a:r>
            <a:r>
              <a:rPr lang="zh-CN" altLang="en-US" dirty="0"/>
              <a:t>提倡自下而上的计划，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2"/>
            <a:ext cx="8153400" cy="4625609"/>
          </a:xfrm>
        </p:spPr>
        <p:txBody>
          <a:bodyPr/>
          <a:lstStyle/>
          <a:p>
            <a:endParaRPr lang="en-US" altLang="zh-CN" dirty="0"/>
          </a:p>
          <a:p>
            <a:pPr marL="633222" indent="-514350">
              <a:buNone/>
            </a:pPr>
            <a:r>
              <a:rPr lang="en-US" altLang="zh-CN" dirty="0"/>
              <a:t>	</a:t>
            </a:r>
            <a:r>
              <a:rPr lang="zh-CN" altLang="en-US" dirty="0"/>
              <a:t>“郢人垩慢其鼻端，若蝇翼，使匠石斫之。匠石运斤成风，听而斫之，尽垩，而鼻不伤。郢人立不失容。宋元君闻之，召匠石曰：‘尝试为寡人为之。’匠石曰：‘臣则尝能斫之，虽然，臣之质死久矣。’自夫子之死也，吾无以为质矣，吾无言之矣！”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âé¢äººå©æ¢å¶é¼»ç«¯âçå¾çæç´¢ç»æ">
            <a:extLst>
              <a:ext uri="{FF2B5EF4-FFF2-40B4-BE49-F238E27FC236}">
                <a16:creationId xmlns:a16="http://schemas.microsoft.com/office/drawing/2014/main" id="{0641A8D5-9935-434D-A99E-EE96240C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09800"/>
            <a:ext cx="28098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#4 Establish clear accountability and shared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各司其职，对项目共同负责（</a:t>
            </a:r>
            <a:r>
              <a:rPr lang="en-US" dirty="0"/>
              <a:t>Establish clear accountability and shared responsibility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2E8747-3F1E-45C8-B087-E29E68A96E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E088D0-761E-42B3-AB85-A8231623BC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0D545A-DB16-4CF7-82C5-8A040C906CE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3769</TotalTime>
  <Words>4484</Words>
  <Application>Microsoft Office PowerPoint</Application>
  <PresentationFormat>Widescreen</PresentationFormat>
  <Paragraphs>409</Paragraphs>
  <Slides>60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KaiTi_GB2312</vt:lpstr>
      <vt:lpstr>Microsoft YaHei</vt:lpstr>
      <vt:lpstr>Microsoft YaHei UI</vt:lpstr>
      <vt:lpstr>SimHei</vt:lpstr>
      <vt:lpstr>宋体</vt:lpstr>
      <vt:lpstr>宋体</vt:lpstr>
      <vt:lpstr>Arial</vt:lpstr>
      <vt:lpstr>Calibri</vt:lpstr>
      <vt:lpstr>Calibri Light</vt:lpstr>
      <vt:lpstr>Times New Roman</vt:lpstr>
      <vt:lpstr>Verdana</vt:lpstr>
      <vt:lpstr>Wingdings 2</vt:lpstr>
      <vt:lpstr>Depth</vt:lpstr>
      <vt:lpstr>实战中的软件工程</vt:lpstr>
      <vt:lpstr>MSF 的来历</vt:lpstr>
      <vt:lpstr>MSF 原则</vt:lpstr>
      <vt:lpstr>#1 open communications</vt:lpstr>
      <vt:lpstr>#2 Work toward a shared vision</vt:lpstr>
      <vt:lpstr>Change of vision</vt:lpstr>
      <vt:lpstr>#3 Empower team members</vt:lpstr>
      <vt:lpstr>#3 (cont.)</vt:lpstr>
      <vt:lpstr>#4 Establish clear accountability and shared responsibility</vt:lpstr>
      <vt:lpstr>Roles and accountabilities</vt:lpstr>
      <vt:lpstr>Example</vt:lpstr>
      <vt:lpstr>When you over-do it…</vt:lpstr>
      <vt:lpstr>#5 Focus on delivering business value</vt:lpstr>
      <vt:lpstr>Joel’s words</vt:lpstr>
      <vt:lpstr>#6 Stay agile, expect change</vt:lpstr>
      <vt:lpstr>#7 Invest in quality</vt:lpstr>
      <vt:lpstr>Blood type</vt:lpstr>
      <vt:lpstr>#8 Learn from all experiences</vt:lpstr>
      <vt:lpstr>#9 与顾客合作</vt:lpstr>
      <vt:lpstr>Bad example</vt:lpstr>
      <vt:lpstr>实战中的软件工程</vt:lpstr>
      <vt:lpstr>How — a brief history</vt:lpstr>
      <vt:lpstr>Cowboy</vt:lpstr>
      <vt:lpstr>如何克服困难</vt:lpstr>
      <vt:lpstr>有奖竞猜(1)</vt:lpstr>
      <vt:lpstr>Excel, NotePad，Whiteboard</vt:lpstr>
      <vt:lpstr>Raid — bug killer</vt:lpstr>
      <vt:lpstr>Outlook 团队 - dev入门手册</vt:lpstr>
      <vt:lpstr>Raid</vt:lpstr>
      <vt:lpstr>BBS （Microsoft Exchange Public Folder）</vt:lpstr>
      <vt:lpstr>Microsoft Project</vt:lpstr>
      <vt:lpstr>Microsoft Project</vt:lpstr>
      <vt:lpstr>Product Studio</vt:lpstr>
      <vt:lpstr>Product Studio</vt:lpstr>
      <vt:lpstr>Team Foundation Server</vt:lpstr>
      <vt:lpstr>TFS</vt:lpstr>
      <vt:lpstr>TFS work item types</vt:lpstr>
      <vt:lpstr>Strength of TFS</vt:lpstr>
      <vt:lpstr>TFS &amp; Win10</vt:lpstr>
      <vt:lpstr>Roles in Microsoft Teams</vt:lpstr>
      <vt:lpstr>History of PM in Microsoft</vt:lpstr>
      <vt:lpstr>Original idea of PM</vt:lpstr>
      <vt:lpstr>A bunch of busy engineers</vt:lpstr>
      <vt:lpstr>Turn the idea around</vt:lpstr>
      <vt:lpstr>Role of PM - Money</vt:lpstr>
      <vt:lpstr>Project Manager vs. Program Manager</vt:lpstr>
      <vt:lpstr>有奖竞猜(2)</vt:lpstr>
      <vt:lpstr>Tools + methodology</vt:lpstr>
      <vt:lpstr>MSF &amp; other theories</vt:lpstr>
      <vt:lpstr>Drive for result – death march</vt:lpstr>
      <vt:lpstr>2008 — later</vt:lpstr>
      <vt:lpstr>新做法</vt:lpstr>
      <vt:lpstr>Windows 10 Release</vt:lpstr>
      <vt:lpstr>Summary</vt:lpstr>
      <vt:lpstr>Different types of “Building”</vt:lpstr>
      <vt:lpstr>Cargo Cult</vt:lpstr>
      <vt:lpstr>避免 “形似而神不似”</vt:lpstr>
      <vt:lpstr>References</vt:lpstr>
      <vt:lpstr>练习和讨论</vt:lpstr>
      <vt:lpstr>appendix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MSF Principles</dc:title>
  <dc:creator>xinz</dc:creator>
  <cp:lastModifiedBy>Xin Zou</cp:lastModifiedBy>
  <cp:revision>32</cp:revision>
  <dcterms:created xsi:type="dcterms:W3CDTF">2009-12-12T15:17:47Z</dcterms:created>
  <dcterms:modified xsi:type="dcterms:W3CDTF">2018-10-08T05:50:59Z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0x0101006371182FA640024E8A2815D490E1EF25</vt:lpwstr>
  </property>
  <property fmtid="{D5CDD505-2E9C-101B-9397-08002B2CF9AE}" pid="3" name="IsMyDocuments">
    <vt:bool>true</vt:bool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xinz@microsoft.com</vt:lpwstr>
  </property>
  <property fmtid="{D5CDD505-2E9C-101B-9397-08002B2CF9AE}" pid="7" name="MSIP_Label_f42aa342-8706-4288-bd11-ebb85995028c_SetDate">
    <vt:lpwstr>2018-10-08T05:50:59.1907825Z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